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60" r:id="rId1"/>
    <p:sldMasterId id="2147483879" r:id="rId2"/>
    <p:sldMasterId id="2147483898" r:id="rId3"/>
  </p:sldMasterIdLst>
  <p:notesMasterIdLst>
    <p:notesMasterId r:id="rId51"/>
  </p:notesMasterIdLst>
  <p:handoutMasterIdLst>
    <p:handoutMasterId r:id="rId52"/>
  </p:handoutMasterIdLst>
  <p:sldIdLst>
    <p:sldId id="753" r:id="rId4"/>
    <p:sldId id="793" r:id="rId5"/>
    <p:sldId id="816" r:id="rId6"/>
    <p:sldId id="792" r:id="rId7"/>
    <p:sldId id="819" r:id="rId8"/>
    <p:sldId id="807" r:id="rId9"/>
    <p:sldId id="794" r:id="rId10"/>
    <p:sldId id="795" r:id="rId11"/>
    <p:sldId id="827" r:id="rId12"/>
    <p:sldId id="828" r:id="rId13"/>
    <p:sldId id="829" r:id="rId14"/>
    <p:sldId id="784" r:id="rId15"/>
    <p:sldId id="830" r:id="rId16"/>
    <p:sldId id="831" r:id="rId17"/>
    <p:sldId id="796" r:id="rId18"/>
    <p:sldId id="797" r:id="rId19"/>
    <p:sldId id="798" r:id="rId20"/>
    <p:sldId id="799" r:id="rId21"/>
    <p:sldId id="800" r:id="rId22"/>
    <p:sldId id="801" r:id="rId23"/>
    <p:sldId id="802" r:id="rId24"/>
    <p:sldId id="804" r:id="rId25"/>
    <p:sldId id="806" r:id="rId26"/>
    <p:sldId id="803" r:id="rId27"/>
    <p:sldId id="805" r:id="rId28"/>
    <p:sldId id="815" r:id="rId29"/>
    <p:sldId id="810" r:id="rId30"/>
    <p:sldId id="812" r:id="rId31"/>
    <p:sldId id="833" r:id="rId32"/>
    <p:sldId id="813" r:id="rId33"/>
    <p:sldId id="820" r:id="rId34"/>
    <p:sldId id="832" r:id="rId35"/>
    <p:sldId id="821" r:id="rId36"/>
    <p:sldId id="822" r:id="rId37"/>
    <p:sldId id="823" r:id="rId38"/>
    <p:sldId id="811" r:id="rId39"/>
    <p:sldId id="808" r:id="rId40"/>
    <p:sldId id="824" r:id="rId41"/>
    <p:sldId id="809" r:id="rId42"/>
    <p:sldId id="825" r:id="rId43"/>
    <p:sldId id="814" r:id="rId44"/>
    <p:sldId id="826" r:id="rId45"/>
    <p:sldId id="834" r:id="rId46"/>
    <p:sldId id="835" r:id="rId47"/>
    <p:sldId id="836" r:id="rId48"/>
    <p:sldId id="837" r:id="rId49"/>
    <p:sldId id="305" r:id="rId50"/>
  </p:sldIdLst>
  <p:sldSz cx="12192000" cy="6858000"/>
  <p:notesSz cx="6794500" cy="9906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A70AB79-F23F-4C55-B064-EDFC2003A8FC}">
          <p14:sldIdLst>
            <p14:sldId id="753"/>
            <p14:sldId id="793"/>
            <p14:sldId id="816"/>
            <p14:sldId id="792"/>
            <p14:sldId id="819"/>
            <p14:sldId id="807"/>
            <p14:sldId id="794"/>
            <p14:sldId id="795"/>
            <p14:sldId id="827"/>
            <p14:sldId id="828"/>
            <p14:sldId id="829"/>
            <p14:sldId id="784"/>
            <p14:sldId id="830"/>
            <p14:sldId id="831"/>
            <p14:sldId id="796"/>
            <p14:sldId id="797"/>
            <p14:sldId id="798"/>
            <p14:sldId id="799"/>
            <p14:sldId id="800"/>
            <p14:sldId id="801"/>
            <p14:sldId id="802"/>
            <p14:sldId id="804"/>
            <p14:sldId id="806"/>
            <p14:sldId id="803"/>
            <p14:sldId id="805"/>
            <p14:sldId id="815"/>
            <p14:sldId id="810"/>
            <p14:sldId id="812"/>
            <p14:sldId id="833"/>
            <p14:sldId id="813"/>
            <p14:sldId id="820"/>
            <p14:sldId id="832"/>
            <p14:sldId id="821"/>
            <p14:sldId id="822"/>
            <p14:sldId id="823"/>
            <p14:sldId id="811"/>
            <p14:sldId id="808"/>
            <p14:sldId id="824"/>
            <p14:sldId id="809"/>
            <p14:sldId id="825"/>
            <p14:sldId id="814"/>
            <p14:sldId id="826"/>
            <p14:sldId id="834"/>
            <p14:sldId id="835"/>
            <p14:sldId id="836"/>
            <p14:sldId id="837"/>
          </p14:sldIdLst>
        </p14:section>
        <p14:section name="End" id="{C7EC1486-8F0E-4E0E-ABC4-36A0183BD5BE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800"/>
    <a:srgbClr val="FFEA99"/>
    <a:srgbClr val="37BFB4"/>
    <a:srgbClr val="DDE9FE"/>
    <a:srgbClr val="8AEFFE"/>
    <a:srgbClr val="24AAE2"/>
    <a:srgbClr val="316DE6"/>
    <a:srgbClr val="00AFF0"/>
    <a:srgbClr val="CC0166"/>
    <a:srgbClr val="F5F5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941200-5CE3-4F05-9066-4B4076ED147F}" v="10" dt="2021-03-05T16:35:02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8" autoAdjust="0"/>
    <p:restoredTop sz="90476" autoAdjust="0"/>
  </p:normalViewPr>
  <p:slideViewPr>
    <p:cSldViewPr snapToGrid="0" showGuides="1">
      <p:cViewPr varScale="1">
        <p:scale>
          <a:sx n="113" d="100"/>
          <a:sy n="113" d="100"/>
        </p:scale>
        <p:origin x="690" y="108"/>
      </p:cViewPr>
      <p:guideLst>
        <p:guide orient="horz" pos="397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 showGuides="1">
      <p:cViewPr varScale="1">
        <p:scale>
          <a:sx n="112" d="100"/>
          <a:sy n="112" d="100"/>
        </p:scale>
        <p:origin x="43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7CD1-9FAD-46B5-9355-0904775D8B8E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CA5E0-4CEA-42C3-9F3E-50F2D2E25A13}" type="datetimeFigureOut">
              <a:rPr lang="en-GB" smtClean="0"/>
              <a:t>05/03/2021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8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34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 24575,'2'-11'0,"10"5"0,-3 8 0,13 1 0,-3 2 0,6 1 0,3 2 0,2 1 0,0-1 0,8 5 0,-2-1 0,8 4 0,-4 0 0,7 4 0,6 3 0,12 5 0,-6-4 0,10 7 0,-13-7 0,6 4 0,-10-5 0,-4-3 0,-10-2 0,0-2 0,-9-3 0,-7-2 0,-4-5 0,-3 1 0,-3-2 0,-1-2 0,-1 3 0,-3-3 0,3 2 0,4 2 0,5 2 0,7 3 0,7 1 0,2 1 0,7 1 0,0 1 0,2 0 0,-4 2 0,1-4 0,-5 5 0,5-5 0,-3 4 0,3-2 0,-3-3 0,-9 1 0,-1-3 0,-11-4 0,8 4 0,0-2 0,8 5 0,4 2 0,3 1 0,2-1 0,2 4 0,-6-5 0,-4-2 0,-10-4 0,-4-2 0,-6 1 0,7 1 0,-1 2 0,4-1 0,-1 0 0,-10-4 0,-1-1 0,-7-2 0,7 6 0,1-1 0,9 6 0,3-2 0,6 3 0,-2-5 0,-1 2 0,-9-4 0,-7-1 0,-4-2 0,-4-3 0,2 0 0,-3-1 0,1 1 0,6 3 0,10 2 0,2 4 0,9 1 0,-4 1 0,-1-2 0,-1-1 0,-10-1 0,-3-4 0,2 2 0,-4-3 0,0 1 0,-3-3 0,-7-4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10.8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24575,'16'-5'0,"-1"0"0,7 1 0,1-2 0,14-2 0,3 0 0,4-2 0,-5 4 0,-5 0 0,-6 2 0,1 2 0,-4-1 0,4 2 0,-6-2 0,5 1 0,-5-2 0,0 0 0,-7 2 0,-1 0 0,-7 1 0,0 0 0,-3 0 0,2 1 0,0-2 0,-2 2 0,-3-2 0,2 1 0,-3 0 0,2-2 0,0 3 0,-1-2 0,4 2 0,3-1 0,9 0 0,-4-2 0,5 3 0,-10-2 0,0 1 0,1 0 0,-1-2 0,7 1 0,-1 0 0,-1-1 0,-5 1 0,2 0 0,-7 0 0,4 2 0,-4-1 0,-1 0 0,0 0 0,0 1 0,2 0 0,-1 0 0,1 0 0,0 0 0,-3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7:29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7:45.0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56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0 347 24575,'9'-4'0,"5"1"0,1-3 0,7 2 0,-1-3 0,-3 3 0,-5-1 0,-2 3 0,-3-2 0,1 2 0,-5 0 0,0-1 0,-1 2 0,2-3 0,0 0 0,0 1 0,2-2 0,-4 1 0,4-4 0,-2 3 0,-1-1 0,2 2 0,-5 1 0,3 1 0,1-5 0,1 5 0,3-7 0,-4 5 0,0-1 0,0 2 0,0-1 0,0-1 0,5 0 0,-2-3 0,4 1 0,-5 2 0,0 0 0,-4 1 0,0 2 0,4-1 0,-2 0 0,5-1 0,-1-3 0,0 5 0,-2-3 0,-1 4 0,1-2 0,0 1 0,7-3 0,-1 3 0,7-3 0,-3 4 0,-4-2 0,-2 3 0,-7-2 0,4 2 0,-2 0 0,-1 0 0,1 0 0,-2 0 0,4 0 0,-4 0 0,2 0 0,-2 0 0,1 0 0,0 0 0,2-3 0,1-6 0,1-3 0,0-2 0,0 1 0,-3 4 0,-1 1 0,-2 2 0,0 1 0,-1 2 0,0-1 0,-2 1 0,0-1 0,0-4 0,0-3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00.8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 24575,'24'-3'0,"11"-1"0,24 4 0,-5 0 0,0 0 0,15 0 0,-4 0 0,19 2 0,-19-1 0,-21-1 0,-21-1 0,-9 0 0,-9 1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39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24575,'10'20'0,"-2"4"0,1 1 0,3 4 0,-2 2 0,-3-10 0,0-2 0,-5-6 0,2 1 0,-1-1 0,-1 1 0,-1-3 0,2-1 0,-2-1 0,0-4 0,1 4 0,0 1 0,0 4 0,1-1 0,-3-3 0,2 2 0,-1-1 0,1 2 0,0 0 0,1-2 0,-1 3 0,1-1 0,2 1 0,-2 0 0,1 0 0,-3 1 0,2-1 0,-1 0 0,1 2 0,1-1 0,-1-2 0,-1-3 0,0-2 0,-1-1 0,0 0 0,0-2 0,-1-2 0,0 1 0,1-1 0,0 0 0,0 2 0,-4-3 0,2 1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41.5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0 153 24575,'15'1'0,"-1"0"0,-1 0 0,2-1 0,2 0 0,0 0 0,0 0 0,-6-1 0,-2 0 0,-4 0 0,1 1 0,0-2 0,6 0 0,-3 0 0,5 1 0,-2-1 0,3 2 0,-3-4 0,0 4 0,-5-3 0,3 2 0,-4-2 0,4 3 0,-4-2 0,2 1 0,-2 0 0,2-2 0,5-1 0,2-1 0,0-1 0,4 0 0,-7 3 0,2 1 0,-5-1 0,1 1 0,-5-2 0,7 0 0,-8-1 0,8 3 0,-8-3 0,2 2 0,-3-1 0,4-1 0,-4 1 0,4 2 0,-3 1 0,0-1 0,0 2 0,-2-3 0,0 1 0,3-3 0,-3 0 0,3-2 0,-2 1 0,-1 1 0,1 3 0,-3-1 0,3 1 0,-3-1 0,2-2 0,-2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51.4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24575,'0'29'0,"-2"6"0,2 18 0,-4-1 0,4-2 0,-4-1 0,3-4 0,0-4 0,2-6 0,0-4 0,0-5 0,1 0 0,0-5 0,2 1 0,-2-4 0,1 2 0,-3-1 0,3 4 0,-2-2 0,2 3 0,-1 2 0,2-3 0,-1 7 0,0-11 0,1 6 0,-1-8 0,2 5 0,-1-3 0,-1-3 0,1-2 0,-1-2 0,1 1 0,-1-1 0,1 2 0,-1-3 0,0 3 0,1-2 0,-1 3 0,1-3 0,1 4 0,-1-1 0,4 3 0,-4-2 0,5 4 0,-3-1 0,1 3 0,-1-4 0,0 0 0,0-4 0,-1 1 0,0-1 0,-3-5 0,1 4 0,-1-2 0,2 6 0,3 5 0,-1 0 0,5 3 0,0-1 0,4 2 0,4 4 0,3-1 0,-4 0 0,3-4 0,-8-6 0,5 2 0,-3-2 0,-2 2 0,0-6 0,-5-3 0,1 2 0,2-1 0,-1 7 0,2-3 0,-3 1 0,2-3 0,-2 1 0,0-2 0,-2-1 0,1 1 0,-2-3 0,3 1 0,-6-3 0,6 1 0,-4 1 0,6 0 0,-2 3 0,2-1 0,-4 1 0,3 2 0,1 3 0,1 1 0,3 4 0,-5-3 0,7 1 0,-3-3 0,6-1 0,-5-1 0,-1 0 0,1-5 0,-4 1 0,0-1 0,-1-1 0,-4-2 0,0-1 0,1-1 0,-3 2 0,4 0 0,-2 3 0,4 1 0,-4-4 0,8 8 0,-6-5 0,3 3 0,-1 4 0,-1-6 0,0 5 0,0-3 0,2-1 0,-4 2 0,6-1 0,-6-2 0,4 4 0,-1-5 0,3 8 0,6-3 0,-2 1 0,3 1 0,-3-1 0,3 1 0,3 0 0,1 0 0,-3-2 0,4 4 0,0 2 0,-1 1 0,10 6 0,-13-5 0,14 1 0,-11-2 0,10 0 0,-8-3 0,5 0 0,-2 1 0,-4-1 0,0-1 0,-4 0 0,-8-10 0,1 3 0,-2-3 0,0 2 0,0 1 0,-1-2 0,-2-1 0,3-2 0,-4 0 0,3-1 0,-4 5 0,6 0 0,-2 4 0,0-3 0,-4-4 0,-2-1 0,-2-4 0,2 2 0,-1-2 0,1 2 0,-2-2 0,2 4 0,-3-2 0,4 4 0,-2 0 0,3 1 0,-1 1 0,2-1 0,-4 3 0,5-3 0,-2 6 0,4-3 0,-2-2 0,3 4 0,-3-5 0,4 9 0,-3-3 0,2 2 0,-1 2 0,0-1 0,6 4 0,-6-4 0,2 4 0,-4 1 0,0-2 0,-1-1 0,8-2 0,-4-1 0,10 3 0,-6-1 0,0-2 0,-5-6 0,-2 0 0,1-2 0,-2 4 0,6-1 0,-6-3 0,4 3 0,-3-5 0,2 4 0,-4-6 0,-1 1 0,-1-2 0,2 4 0,2-2 0,-1 0 0,2 1 0,-5-4 0,5 2 0,1 2 0,0-2 0,3 1 0,-1 3 0,5-3 0,2 5 0,5 2 0,2 0 0,-5-1 0,2 2 0,-1-4 0,0 1 0,1 0 0,-4-4 0,-1 0 0,-5-4 0,-2 2 0,0-2 0,1 2 0,1-1 0,2 1 0,-1-2 0,6 4 0,-2 0 0,0-1 0,-2 0 0,-6-4 0,3 3 0,2 0 0,1 2 0,1 0 0,-3-2 0,-3 0 0,-3-3 0,-1-1 0,-1 0 0,0-1 0,1 2 0,1 1 0,0 0 0,4 2 0,-3-1 0,9 2 0,-5-2 0,5 3 0,0-2 0,-3 0 0,6 1 0,-5-1 0,8 2 0,-4-1 0,9 4 0,-7-2 0,5 1 0,0 2 0,5-1 0,-3 2 0,-4-5 0,-1 2 0,-3-4 0,4 4 0,-5-3 0,-2 1 0,-2-4 0,4 1 0,-1 1 0,7-2 0,4 5 0,7 0 0,2 0 0,5 1 0,-9-4 0,0 3 0,-6-3 0,-8 2 0,6-2 0,-5 1 0,3-3 0,0 2 0,-1-3 0,-1 2 0,-5-3 0,-7-1 0,-3 0 0,-1 1 0,1-2 0,0 3 0,1-3 0,-3 2 0,5-1 0,-1 3 0,0-3 0,4 3 0,-4-3 0,4 0 0,-6 1 0,-6-3 0,-2 3 0,6 1 0,5 1 0,4 2 0,11 2 0,-4 3 0,11 0 0,-5-1 0,3 0 0,-5-3 0,1 3 0,-7-5 0,-1 1 0,-2-4 0,-5 2 0,4-1 0,-2 1 0,7 2 0,8 0 0,-13-3 0,24-1 0,-14 3 0,24 3 0,-10 3 0,2 0 0,-12-4 0,3-1 0,-4 1 0,0-1 0,0 1 0,5 1 0,9 2 0,-1-1 0,7 0 0,1 0 0,0-2 0,-2 4 0,-2-2 0,-7 2 0,7-2 0,-15-2 0,3-1 0,-10-1 0,6 2 0,-8-1 0,-3-3 0,-8 2 0,0-2 0,4 4 0,1-3 0,5 0 0,0 1 0,-3-2 0,4 3 0,-4-3 0,5 4 0,2 0 0,1 0 0,3 1 0,-3-2 0,-4 1 0,-5-1 0,-6-3 0,-6-1 0,1-3 0,-3 3 0,2-3 0,2 3 0,-1-1 0,3 3 0,1 1 0,1-1 0,-1 2 0,1-2 0,-2 1 0,-1-3 0,5 2 0,-3-3 0,5 3 0,-2-1 0,1 1 0,-1-1 0,-1 1 0,-1-2 0,-5-1 0,3 1 0,-3-1 0,9 1 0,-3 3 0,8-1 0,-9 2 0,9 1 0,-4-1 0,0-2 0,4 1 0,-9-5 0,1 4 0,3-2 0,-6 2 0,6-2 0,-8 1 0,1-1 0,0-1 0,-2 1 0,-2-3 0,3 3 0,-1-1 0,4 0 0,3 1 0,0-1 0,10 2 0,-4 0 0,2-1 0,-5 1 0,-2-2 0,-2 1 0,-8-4 0,-4 0 0,4-1 0,-1 1 0,7 1 0,-1 1 0,-3 0 0,0 0 0,-1-1 0,4 2 0,2 0 0,-2 1 0,1 1 0,-7-2 0,1 1 0,3-3 0,-6 1 0,8 1 0,-4 0 0,6 1 0,2 2 0,5 1 0,9 3 0,-1-2 0,2 1 0,-7-4 0,-6 2 0,-7-3 0,-2-1 0,-4-1 0,0-1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53.8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24575,'21'35'0,"-3"-3"0,-1-11 0,-2 1 0,-4-5 0,-2-1 0,-2-3 0,-3-6 0,-1-1 0,0-2 0,0 2 0,0-2 0,0 1 0,-2-4 0,1 4 0,1-1 0,1 1 0,1 5 0,-2-1 0,4 9 0,-3-5 0,1 1 0,-3-5 0,0-4 0,-2 2 0,1-2 0,0 2 0,2-1 0,-3 0 0,2-1 0,-2-2 0,0 0 0,0 4 0,1-2 0,1 2 0,0-2 0,-1-2 0,1 0 0,1 2 0,-1 2 0,3 2 0,0 0 0,-1-1 0,1-2 0,-2 0 0,2-1 0,1 2 0,2 2 0,-1-3 0,-1 0 0,0-3 0,-2 1 0,6 2 0,-3 0 0,2 1 0,0 0 0,-6-5 0,2 1 0,0 0 0,0 1 0,0 0 0,0 0 0,-2-3 0,4 3 0,-3-2 0,2 2 0,-5-3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04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 24575,'21'-1'0,"-4"0"0,14-1 0,-8 2 0,3 0 0,-7 0 0,-6 0 0,-5 0 0,-5 0 0,4 0 0,-2 0 0,4 0 0,6 0 0,5 0 0,8 0 0,3-1 0,-2 0 0,-4-1 0,-9 2 0,-4 0 0,-5-1 0,0 0 0,1 0 0,-4 1 0,2 0 0,-2 0 0,4 0 0,3 0 0,9 1 0,1 0 0,3 2 0,-7-3 0,-2 2 0,-7-2 0,0 2 0,-1-2 0,15 2 0,-11-2 0,9 0 0,-18 1 0,0-1 0,-2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06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24575,'33'-4'0,"1"-1"0,10 5 0,4-2 0,4 0 0,2 1 0,7-1 0,-19 1 0,-2 0 0,-15 0 0,-1 1 0,0 0 0,-2 0 0,2-2 0,-3 1 0,-6 0 0,-5 1 0,-3-2 0,-2 2 0,-3 0 0,5 2 0,13-1 0,15-1 0,7-1 0,16 0 0,-12 1 0,-2 0 0,-16 0 0,-18 1 0,-8-1 0,-2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AA090-B46C-4DAA-8229-A0E1A0A372F6}" type="datetimeFigureOut">
              <a:rPr lang="en-GB" smtClean="0"/>
              <a:t>05/03/2021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79AC4-9BBE-472D-A508-0DD56A88C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60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9AC4-9BBE-472D-A508-0DD56A88C2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72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9AC4-9BBE-472D-A508-0DD56A88C2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65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9AC4-9BBE-472D-A508-0DD56A88C22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91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1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4F13A1B-D3FD-4141-B48D-E8F8285F8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0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EF82C89-22D3-4A49-A09B-90DCE287E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0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A6551-1D7C-473B-BB9C-D6357EA57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12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448B22E-4EF1-445A-AD7B-8DF7D61B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77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D3502-9DD0-4A9C-AA89-2318CEED0ECC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DA24A8-3F03-4434-8E82-597955CFBF34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FBB2-97DD-41AC-AB69-3289530D221C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DDAF82-F67A-4750-8092-AE7865ED2503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0DF8E7-CBE4-40EE-A4B0-DFDE8D932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7BC85EAD-8401-46DC-AC75-1BBF5920D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12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44E84-6FB4-44B3-9600-28253964DDCA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1B18B-2A45-4A36-931D-273C98647AE6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FB37B8-838F-4E21-8C03-833CDEBEA206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E2DB9C-B212-43A8-9CD3-187222C793D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95C45B-348C-4DF2-A4C1-07412B24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86C056BE-BBCA-4118-B215-A684DE03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55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5F8424-DD30-40FF-8BF0-062A9E40D6CD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412A66-7605-4798-BC0A-296EF611260C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62210F-6537-4ABB-BC00-C7B8730E817B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ECE5A6-D323-4227-8479-85FBE6EE0E8C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EF56CA-9002-43E6-B2D7-EA4972E53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63AB9C33-A412-45EA-A0A9-AFCAAAD6A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02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63166A-A388-4394-B322-F3B2C191F2F3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FF95CD-3B59-467B-A85C-E0C32081073F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D45066-88A9-490C-9E73-815709A5CFDA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8C6D40-073E-4B60-AF33-3B444708A0E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36BCB-6196-4CCC-B43E-8BE04B61E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285EE2EB-BD9C-428D-9DEB-47EF11941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4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375B-2336-4976-BD59-ADD8F684B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80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0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3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51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954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4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95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5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57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79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D3502-9DD0-4A9C-AA89-2318CEED0ECC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DA24A8-3F03-4434-8E82-597955CFBF34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FBB2-97DD-41AC-AB69-3289530D221C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DDAF82-F67A-4750-8092-AE7865ED2503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0DF8E7-CBE4-40EE-A4B0-DFDE8D932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44E84-6FB4-44B3-9600-28253964DDCA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1B18B-2A45-4A36-931D-273C98647AE6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FB37B8-838F-4E21-8C03-833CDEBEA206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E2DB9C-B212-43A8-9CD3-187222C793D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95C45B-348C-4DF2-A4C1-07412B24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5F8424-DD30-40FF-8BF0-062A9E40D6CD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412A66-7605-4798-BC0A-296EF611260C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62210F-6537-4ABB-BC00-C7B8730E817B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ECE5A6-D323-4227-8479-85FBE6EE0E8C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EF56CA-9002-43E6-B2D7-EA4972E53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63166A-A388-4394-B322-F3B2C191F2F3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FF95CD-3B59-467B-A85C-E0C32081073F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D45066-88A9-490C-9E73-815709A5CFDA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8C6D40-073E-4B60-AF33-3B444708A0E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36BCB-6196-4CCC-B43E-8BE04B61E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5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375B-2336-4976-BD59-ADD8F684B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7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8">
            <a:extLst>
              <a:ext uri="{FF2B5EF4-FFF2-40B4-BE49-F238E27FC236}">
                <a16:creationId xmlns:a16="http://schemas.microsoft.com/office/drawing/2014/main" id="{CDF7D5D1-30D1-43D0-9AA5-55AC2512A8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6285470"/>
            <a:ext cx="1828800" cy="548950"/>
          </a:xfrm>
          <a:prstGeom prst="rect">
            <a:avLst/>
          </a:prstGeom>
        </p:spPr>
      </p:pic>
      <p:pic>
        <p:nvPicPr>
          <p:cNvPr id="8" name="Immagine 2" descr="corp_msc_pos.pdf">
            <a:extLst>
              <a:ext uri="{FF2B5EF4-FFF2-40B4-BE49-F238E27FC236}">
                <a16:creationId xmlns:a16="http://schemas.microsoft.com/office/drawing/2014/main" id="{FEEB5D3F-18E2-46F9-AEE3-9A89F15B8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0" y="6083772"/>
            <a:ext cx="1495294" cy="652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CF908D-B596-4AD2-A020-4891F477B9F1}"/>
              </a:ext>
            </a:extLst>
          </p:cNvPr>
          <p:cNvSpPr/>
          <p:nvPr userDrawn="1"/>
        </p:nvSpPr>
        <p:spPr>
          <a:xfrm>
            <a:off x="11478149" y="451372"/>
            <a:ext cx="396002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fld id="{444F58DE-0F0F-C54F-9BD6-E1B90D7B97C0}" type="slidenum">
              <a:rPr lang="fr-CH" sz="1100" smtClean="0">
                <a:solidFill>
                  <a:schemeClr val="bg1"/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Georgia" panose="02040502050405020303" pitchFamily="18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327FE79-229C-4F13-BB88-BAE12A20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849" y="314326"/>
            <a:ext cx="11035951" cy="425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2C52D9-9A9E-488F-B502-7F10D416A0E7}"/>
              </a:ext>
            </a:extLst>
          </p:cNvPr>
          <p:cNvSpPr/>
          <p:nvPr userDrawn="1"/>
        </p:nvSpPr>
        <p:spPr>
          <a:xfrm>
            <a:off x="317849" y="790576"/>
            <a:ext cx="948976" cy="45719"/>
          </a:xfrm>
          <a:prstGeom prst="roundRect">
            <a:avLst>
              <a:gd name="adj" fmla="val 50000"/>
            </a:avLst>
          </a:prstGeom>
          <a:solidFill>
            <a:srgbClr val="0000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13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2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7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780CA14-35BA-4920-8B4B-3A675FE92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10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25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7572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552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714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91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04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305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18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0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0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38C160F-E605-4945-AD61-335DACE0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316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4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83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2A4B6-F9B3-41F1-A215-1E96AE506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21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3429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1143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16002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2057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25146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GB" dirty="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0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0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00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4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C19A71A-556D-4B07-8613-9F9A77ECBB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2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5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5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A5C7FE8-00CE-4708-A063-89E133E8E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E492E-6D19-452B-8305-198DFB6D3EE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2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E492E-6D19-452B-8305-198DFB6D3EE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6D79D-E23E-42DE-92F4-E5357988B50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2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luralsight.com/courses/akka-dotnet-actor-model-building-concurrent-applic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bridge.com/blog/top-akkadotnet-design-patterns/#messaging-pattern-pub-sub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oreilly.com/library/view/reactive-messaging-patterns/9780133846904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hyperlink" Target="https://petabridge.com/blog/intro-to-persistent-actor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bridge.com/blog/stateful-web-application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akka.net/articles/actors/routers.html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hyperlink" Target="https://www.pluralsight.com/courses/akka-dotnet-building-distributed-systems-cluster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abridge/Petabridge.Tracing.ApplicationInsights" TargetMode="External"/><Relationship Id="rId2" Type="http://schemas.openxmlformats.org/officeDocument/2006/relationships/hyperlink" Target="https://petabridge.com/blog/why-use-opentrac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etabridge/akka-monitorin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etabridge.com/blog/how-to-unit-test-akkadotnet-actors-akka-testkit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hyperlink" Target="https://www.youtube.com/watch?v=KtRLIzG5c54&amp;t=2116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LIzG5c54&amp;t=2116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LIzG5c54&amp;t=2116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2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70.png"/><Relationship Id="rId21" Type="http://schemas.openxmlformats.org/officeDocument/2006/relationships/image" Target="../media/image660.png"/><Relationship Id="rId7" Type="http://schemas.openxmlformats.org/officeDocument/2006/relationships/image" Target="../media/image590.png"/><Relationship Id="rId12" Type="http://schemas.openxmlformats.org/officeDocument/2006/relationships/customXml" Target="../ink/ink5.xml"/><Relationship Id="rId17" Type="http://schemas.openxmlformats.org/officeDocument/2006/relationships/image" Target="../media/image640.png"/><Relationship Id="rId25" Type="http://schemas.openxmlformats.org/officeDocument/2006/relationships/image" Target="../media/image680.png"/><Relationship Id="rId2" Type="http://schemas.openxmlformats.org/officeDocument/2006/relationships/hyperlink" Target="https://www.youtube.com/watch?v=KtRLIzG5c54&amp;t=2116s" TargetMode="Externa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610.png"/><Relationship Id="rId24" Type="http://schemas.openxmlformats.org/officeDocument/2006/relationships/customXml" Target="../ink/ink11.xml"/><Relationship Id="rId5" Type="http://schemas.openxmlformats.org/officeDocument/2006/relationships/image" Target="../media/image580.png"/><Relationship Id="rId15" Type="http://schemas.openxmlformats.org/officeDocument/2006/relationships/image" Target="../media/image630.png"/><Relationship Id="rId23" Type="http://schemas.openxmlformats.org/officeDocument/2006/relationships/image" Target="../media/image670.png"/><Relationship Id="rId10" Type="http://schemas.openxmlformats.org/officeDocument/2006/relationships/customXml" Target="../ink/ink4.xml"/><Relationship Id="rId19" Type="http://schemas.openxmlformats.org/officeDocument/2006/relationships/image" Target="../media/image650.png"/><Relationship Id="rId4" Type="http://schemas.openxmlformats.org/officeDocument/2006/relationships/customXml" Target="../ink/ink1.xml"/><Relationship Id="rId9" Type="http://schemas.openxmlformats.org/officeDocument/2006/relationships/image" Target="../media/image60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courses/akka-dotnet-actor-model-building-concurrent-applications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github.com/mckeeh3/akka-java-cluster-kubernet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LIzG5c54&amp;t=2116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github.com/crixo/AkkaNetSignalR" TargetMode="External"/><Relationship Id="rId7" Type="http://schemas.openxmlformats.org/officeDocument/2006/relationships/image" Target="../media/image89.png"/><Relationship Id="rId2" Type="http://schemas.openxmlformats.org/officeDocument/2006/relationships/hyperlink" Target="https://medium.com/@FurryMogwai/building-a-basket-micro-service-using-asp-net-core-and-akka-net-ea2a32ca59d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hyperlink" Target="https://github.com/EdwinVW/akka-net-traffic-control" TargetMode="External"/><Relationship Id="rId9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erJ1DV_Tlo" TargetMode="External"/><Relationship Id="rId7" Type="http://schemas.openxmlformats.org/officeDocument/2006/relationships/hyperlink" Target="https://www.oreilly.com/library/view/reactive-messaging-patterns/9780133846904/" TargetMode="External"/><Relationship Id="rId2" Type="http://schemas.openxmlformats.org/officeDocument/2006/relationships/hyperlink" Target="https://www.youtube.com/watch?v=KtRLIzG5c54&amp;t=2116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reilly.com/library/view/reactive-applications-with/9781617292989/Reactive%20Applications%20with%20Akka.NET" TargetMode="External"/><Relationship Id="rId5" Type="http://schemas.openxmlformats.org/officeDocument/2006/relationships/hyperlink" Target="https://www.pluralsight.com/search?q=akka.net" TargetMode="External"/><Relationship Id="rId4" Type="http://schemas.openxmlformats.org/officeDocument/2006/relationships/hyperlink" Target="https://petabridge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dwinVW/akka-net-traffic-control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NwedDsuc15MudISMnSJMEBPMds7P6Xjx/view?usp=sharing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971871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etakka.net/articles/concepts/terminology.html" TargetMode="Externa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www.youtube.com/watch?v=muMP9RJHC_I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42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1886673" y="2767280"/>
            <a:ext cx="79518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3A4145"/>
                </a:solidFill>
                <a:latin typeface="Noto Serif"/>
              </a:rPr>
              <a:t>An actor is the </a:t>
            </a:r>
            <a:r>
              <a:rPr lang="en-GB" sz="3200" b="1" dirty="0">
                <a:solidFill>
                  <a:srgbClr val="3A4145"/>
                </a:solidFill>
                <a:latin typeface="Noto Serif"/>
              </a:rPr>
              <a:t>primitive unit of computation</a:t>
            </a:r>
            <a:r>
              <a:rPr lang="en-GB" sz="3200" dirty="0">
                <a:solidFill>
                  <a:srgbClr val="3A4145"/>
                </a:solidFill>
                <a:latin typeface="Noto Serif"/>
              </a:rPr>
              <a:t>. </a:t>
            </a:r>
          </a:p>
          <a:p>
            <a:r>
              <a:rPr lang="en-GB" sz="3200" dirty="0">
                <a:solidFill>
                  <a:srgbClr val="3A4145"/>
                </a:solidFill>
                <a:latin typeface="Noto Serif"/>
              </a:rPr>
              <a:t>It’s the </a:t>
            </a:r>
            <a:r>
              <a:rPr lang="en-GB" sz="3200" i="1" dirty="0">
                <a:solidFill>
                  <a:srgbClr val="3A4145"/>
                </a:solidFill>
                <a:latin typeface="Noto Serif"/>
              </a:rPr>
              <a:t>thing</a:t>
            </a:r>
            <a:r>
              <a:rPr lang="en-GB" sz="3200" dirty="0">
                <a:solidFill>
                  <a:srgbClr val="3A4145"/>
                </a:solidFill>
                <a:latin typeface="Noto Serif"/>
              </a:rPr>
              <a:t> that receives a message and do some kind of computation based on it.</a:t>
            </a:r>
          </a:p>
        </p:txBody>
      </p:sp>
    </p:spTree>
    <p:extLst>
      <p:ext uri="{BB962C8B-B14F-4D97-AF65-F5344CB8AC3E}">
        <p14:creationId xmlns:p14="http://schemas.microsoft.com/office/powerpoint/2010/main" val="112795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2789499" y="1158706"/>
            <a:ext cx="6600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A4145"/>
                </a:solidFill>
                <a:latin typeface="Noto Serif"/>
              </a:rPr>
              <a:t>One actor is no actor. They come in </a:t>
            </a:r>
            <a:r>
              <a:rPr lang="en-GB" sz="2800" b="1" dirty="0">
                <a:solidFill>
                  <a:srgbClr val="3A4145"/>
                </a:solidFill>
                <a:latin typeface="Noto Serif"/>
              </a:rPr>
              <a:t>systems</a:t>
            </a:r>
            <a:r>
              <a:rPr lang="en-GB" sz="2800" dirty="0">
                <a:solidFill>
                  <a:srgbClr val="3A4145"/>
                </a:solidFill>
                <a:latin typeface="Noto Serif"/>
              </a:rPr>
              <a:t>.</a:t>
            </a:r>
          </a:p>
        </p:txBody>
      </p:sp>
      <p:pic>
        <p:nvPicPr>
          <p:cNvPr id="4098" name="Picture 2" descr="box diagram of the architecture">
            <a:extLst>
              <a:ext uri="{FF2B5EF4-FFF2-40B4-BE49-F238E27FC236}">
                <a16:creationId xmlns:a16="http://schemas.microsoft.com/office/drawing/2014/main" id="{FA8E9A3D-7ECE-5B46-80D7-058EEE6B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43" y="1708319"/>
            <a:ext cx="7816609" cy="443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9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858F0-2E92-F543-AD1F-53172E933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57" y="2096362"/>
            <a:ext cx="6864728" cy="427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352301" y="1128400"/>
            <a:ext cx="11685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3A4145"/>
                </a:solidFill>
                <a:latin typeface="Noto Serif"/>
              </a:rPr>
              <a:t>Actors are completely isolated from each other and they will </a:t>
            </a:r>
            <a:r>
              <a:rPr lang="en-GB" sz="2400" b="1" dirty="0">
                <a:solidFill>
                  <a:srgbClr val="3A4145"/>
                </a:solidFill>
                <a:latin typeface="Noto Serif"/>
              </a:rPr>
              <a:t>never share memory</a:t>
            </a:r>
            <a:r>
              <a:rPr lang="en-GB" sz="2400" dirty="0">
                <a:solidFill>
                  <a:srgbClr val="3A4145"/>
                </a:solidFill>
                <a:latin typeface="Noto Serif"/>
              </a:rPr>
              <a:t>. </a:t>
            </a:r>
          </a:p>
          <a:p>
            <a:r>
              <a:rPr lang="en-GB" sz="2400" dirty="0">
                <a:solidFill>
                  <a:srgbClr val="3A4145"/>
                </a:solidFill>
                <a:latin typeface="Noto Serif"/>
              </a:rPr>
              <a:t>An actor can maintain a </a:t>
            </a:r>
            <a:r>
              <a:rPr lang="en-GB" sz="2400" b="1" dirty="0">
                <a:solidFill>
                  <a:srgbClr val="3A4145"/>
                </a:solidFill>
                <a:latin typeface="Noto Serif"/>
              </a:rPr>
              <a:t>private state </a:t>
            </a:r>
            <a:r>
              <a:rPr lang="en-GB" sz="2400" dirty="0">
                <a:solidFill>
                  <a:srgbClr val="3A4145"/>
                </a:solidFill>
                <a:latin typeface="Noto Serif"/>
              </a:rPr>
              <a:t>that can never be changed directly by another actor.</a:t>
            </a:r>
          </a:p>
        </p:txBody>
      </p:sp>
    </p:spTree>
    <p:extLst>
      <p:ext uri="{BB962C8B-B14F-4D97-AF65-F5344CB8AC3E}">
        <p14:creationId xmlns:p14="http://schemas.microsoft.com/office/powerpoint/2010/main" val="403498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1990846" y="1443109"/>
            <a:ext cx="7578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A4145"/>
                </a:solidFill>
                <a:latin typeface="Noto Serif"/>
              </a:rPr>
              <a:t>Although multiple actors can run at the same time, an actor will process a given message sequentially.</a:t>
            </a:r>
          </a:p>
        </p:txBody>
      </p:sp>
      <p:pic>
        <p:nvPicPr>
          <p:cNvPr id="5122" name="Picture 2" descr="messages do not invalidate invariants as they are processed sequentially">
            <a:extLst>
              <a:ext uri="{FF2B5EF4-FFF2-40B4-BE49-F238E27FC236}">
                <a16:creationId xmlns:a16="http://schemas.microsoft.com/office/drawing/2014/main" id="{AC17983E-D9F8-EE41-881F-711DABB8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958" y="2541929"/>
            <a:ext cx="33147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5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1066800" y="1211614"/>
            <a:ext cx="10058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A4145"/>
                </a:solidFill>
                <a:latin typeface="Noto Serif"/>
              </a:rPr>
              <a:t>When an actor receives a message, it can do one of these 3 things: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Create more 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Send messages to other actors</a:t>
            </a:r>
          </a:p>
          <a:p>
            <a:pPr lvl="1"/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Designate what to do with the next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E7D46-99AC-394B-9275-DDF627C6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71" y="4540083"/>
            <a:ext cx="3104268" cy="1725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EB9D3-6E65-7949-A48C-1E079B7B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685" y="3242042"/>
            <a:ext cx="4525979" cy="1286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8AB32-0B36-4E40-AAF1-A4D0B12DA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238" y="1749312"/>
            <a:ext cx="3633801" cy="12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via direct asynchronous</a:t>
            </a:r>
            <a:br>
              <a:rPr lang="en-GB" dirty="0"/>
            </a:br>
            <a:r>
              <a:rPr lang="en-GB" dirty="0"/>
              <a:t>messaging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352301" y="1767138"/>
            <a:ext cx="11459415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T" sz="2000" dirty="0"/>
              <a:t>If the actor A1 is to send message M1 to actor A2, the actor A1 must know the address of actor A2. </a:t>
            </a:r>
          </a:p>
          <a:p>
            <a:pPr>
              <a:lnSpc>
                <a:spcPct val="150000"/>
              </a:lnSpc>
            </a:pPr>
            <a:r>
              <a:rPr lang="en-IT" sz="2000" dirty="0"/>
              <a:t>If A1 knows A2’s address, it sends M1 directly to A2, but A2 will receive and process M1 on a separate thread. In other words, M1 is </a:t>
            </a:r>
            <a:r>
              <a:rPr lang="en-IT" sz="2000" b="1" dirty="0"/>
              <a:t>delivered asynchronously </a:t>
            </a:r>
            <a:r>
              <a:rPr lang="en-IT" sz="2000" dirty="0"/>
              <a:t>to A2. </a:t>
            </a:r>
          </a:p>
          <a:p>
            <a:pPr>
              <a:lnSpc>
                <a:spcPct val="150000"/>
              </a:lnSpc>
            </a:pPr>
            <a:r>
              <a:rPr lang="en-IT" sz="2000" dirty="0"/>
              <a:t>True, there is a </a:t>
            </a:r>
            <a:r>
              <a:rPr lang="en-IT" sz="2000" b="1" dirty="0"/>
              <a:t>layer of indirection between the sending and receiving actor</a:t>
            </a:r>
            <a:r>
              <a:rPr lang="en-IT" sz="2000" dirty="0"/>
              <a:t>—a </a:t>
            </a:r>
            <a:r>
              <a:rPr lang="en-IT" sz="2000" b="1" i="1" dirty="0"/>
              <a:t>mailbox</a:t>
            </a:r>
            <a:r>
              <a:rPr lang="en-IT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en-IT" sz="2000" dirty="0"/>
              <a:t>Even so, the word direct is used because the programming model provides a worthy abstraction that makes it appear that messages are sent directly from one actor to another.</a:t>
            </a:r>
          </a:p>
        </p:txBody>
      </p:sp>
    </p:spTree>
    <p:extLst>
      <p:ext uri="{BB962C8B-B14F-4D97-AF65-F5344CB8AC3E}">
        <p14:creationId xmlns:p14="http://schemas.microsoft.com/office/powerpoint/2010/main" val="3973056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machines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457200" y="1755564"/>
            <a:ext cx="11028531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Actors support finite state machines.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When an actor transitions to some expected state, it can modify its behaviour in preparation for future messages.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By becoming another kind of message handler, the actor implements a </a:t>
            </a:r>
            <a:r>
              <a:rPr lang="en-GB" sz="2000" b="1" dirty="0"/>
              <a:t>finite state machine</a:t>
            </a:r>
            <a:r>
              <a:rPr lang="en-GB" sz="2000" dirty="0"/>
              <a:t>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42215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Lock-free concurrency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Since actors do </a:t>
            </a:r>
            <a:r>
              <a:rPr lang="en-GB" sz="2000" b="1" dirty="0"/>
              <a:t>not share their mutable state</a:t>
            </a:r>
            <a:r>
              <a:rPr lang="en-GB" sz="2000" dirty="0"/>
              <a:t>, and because they receive only </a:t>
            </a:r>
            <a:r>
              <a:rPr lang="en-GB" sz="2000" b="1" dirty="0"/>
              <a:t>one message at a time</a:t>
            </a:r>
            <a:r>
              <a:rPr lang="en-GB" sz="2000" dirty="0"/>
              <a:t>, actors never need to attempt to lock their state before reacting to a message.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Because </a:t>
            </a:r>
            <a:r>
              <a:rPr lang="en-GB" sz="2000" b="1" dirty="0"/>
              <a:t>locking strategies </a:t>
            </a:r>
            <a:r>
              <a:rPr lang="en-GB" sz="2000" dirty="0"/>
              <a:t>are both </a:t>
            </a:r>
            <a:r>
              <a:rPr lang="en-GB" sz="2000" b="1" dirty="0"/>
              <a:t>unnecessary</a:t>
            </a:r>
            <a:r>
              <a:rPr lang="en-GB" sz="2000" dirty="0"/>
              <a:t> and rejected, it frees the CPU cores to focus on pure throughput and allows all reactive components to constantly move forward when they are consuming a thread.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370794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Parallelism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352301" y="1584960"/>
            <a:ext cx="11222382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Concurrency and parallelism are different. 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Concurrency</a:t>
            </a:r>
            <a:r>
              <a:rPr lang="en-GB" sz="2000" dirty="0"/>
              <a:t> describes multiple computations occurring simultaneously. 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Parallelism</a:t>
            </a:r>
            <a:r>
              <a:rPr lang="en-GB" sz="2000" dirty="0"/>
              <a:t> is concurrency but applied to achieving a single goal.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Parallelism is achieved by dividing a single complex process into smaller tasks and executing them concurrently.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Parallelism with the Actor model tends to fit well when one higher-level actor can dispatch tasks across several subordinate actors, perhaps even in a complex task processing hierarchy.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65182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Actors come in systems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Carl Hewitt said, “One actor is no actor. Actors come in systems.” That is, one actor gives no parallelism. Actors are very lightweight, so creating many actors within a single system is encouraged. Any problem can be solved by adding yet another actor. In addition to these general Actor model characteristics, some others are available as extensions.</a:t>
            </a:r>
            <a:endParaRPr lang="en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B260CD-2B58-D141-978B-89F4F6482585}"/>
              </a:ext>
            </a:extLst>
          </p:cNvPr>
          <p:cNvSpPr/>
          <p:nvPr/>
        </p:nvSpPr>
        <p:spPr>
          <a:xfrm>
            <a:off x="615601" y="3983329"/>
            <a:ext cx="10739164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Actors Are Cheap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According to our benchmarks on the </a:t>
            </a:r>
            <a:r>
              <a:rPr lang="en-GB" sz="2000" dirty="0" err="1"/>
              <a:t>Akka.NET</a:t>
            </a:r>
            <a:r>
              <a:rPr lang="en-GB" sz="2000" dirty="0"/>
              <a:t> website, you can fit </a:t>
            </a:r>
            <a:r>
              <a:rPr lang="en-GB" sz="2000" b="1" dirty="0"/>
              <a:t>2.5 million actors into a single Gigabyte of RAM</a:t>
            </a:r>
            <a:r>
              <a:rPr lang="en-GB" sz="2000" dirty="0"/>
              <a:t>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2660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142B-9C07-4449-A47B-A5B553D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whoami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93A6-A732-D849-89ED-B4818C73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366C9-CF1E-1D47-9DDD-7FC8B46C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F9A9A-11B2-9443-9301-263ADB19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4" y="2470023"/>
            <a:ext cx="2324638" cy="596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B0167-C9D8-7342-A78E-2D1F5F57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5" y="3139743"/>
            <a:ext cx="2324638" cy="706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2F05-044F-6C43-B106-8B1DA19B4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1140082"/>
            <a:ext cx="1176118" cy="1176118"/>
          </a:xfrm>
          <a:prstGeom prst="rect">
            <a:avLst/>
          </a:prstGeom>
        </p:spPr>
      </p:pic>
      <p:pic>
        <p:nvPicPr>
          <p:cNvPr id="2058" name="Picture 10" descr="Medium Help Center">
            <a:extLst>
              <a:ext uri="{FF2B5EF4-FFF2-40B4-BE49-F238E27FC236}">
                <a16:creationId xmlns:a16="http://schemas.microsoft.com/office/drawing/2014/main" id="{6E16B899-5FB2-3541-9E80-579B1065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" y="4759297"/>
            <a:ext cx="2820568" cy="7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p 10 Most Influential Rebrands of 2016: Meetup | by Matt Knorr | Look and  Logo | Medium">
            <a:extLst>
              <a:ext uri="{FF2B5EF4-FFF2-40B4-BE49-F238E27FC236}">
                <a16:creationId xmlns:a16="http://schemas.microsoft.com/office/drawing/2014/main" id="{978F1EBB-541B-1D4C-B7CF-5F96F33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17" y="3873179"/>
            <a:ext cx="2928730" cy="83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0A97C8-E453-2B42-BADF-C21380F75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" y="5509577"/>
            <a:ext cx="2705100" cy="590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C18361-E49B-7840-807C-A7963BE20C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68" y="1383269"/>
            <a:ext cx="2520096" cy="1890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1A3C20-F24E-3543-80B4-42D15A8986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48" y="4162969"/>
            <a:ext cx="3299487" cy="220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48AD75-2B66-E049-9A21-969E7CD13E53}"/>
              </a:ext>
            </a:extLst>
          </p:cNvPr>
          <p:cNvSpPr/>
          <p:nvPr/>
        </p:nvSpPr>
        <p:spPr>
          <a:xfrm>
            <a:off x="1348894" y="1127976"/>
            <a:ext cx="4070923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localhost:~# </a:t>
            </a:r>
            <a:r>
              <a:rPr lang="en-GB" sz="3600" dirty="0" err="1">
                <a:solidFill>
                  <a:schemeClr val="bg1"/>
                </a:solidFill>
              </a:rPr>
              <a:t>whoami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crixo</a:t>
            </a:r>
            <a:endParaRPr lang="en-I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BA34F3-A142-8E41-86E4-ECA513BF0C8F}"/>
              </a:ext>
            </a:extLst>
          </p:cNvPr>
          <p:cNvSpPr txBox="1"/>
          <p:nvPr/>
        </p:nvSpPr>
        <p:spPr>
          <a:xfrm>
            <a:off x="6544079" y="3746137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chemeClr val="accent6">
                    <a:lumMod val="50000"/>
                  </a:schemeClr>
                </a:solidFill>
              </a:rPr>
              <a:t>Victoria Falls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E077C-4BE9-F441-BFE3-49DF4DEE5292}"/>
              </a:ext>
            </a:extLst>
          </p:cNvPr>
          <p:cNvSpPr/>
          <p:nvPr/>
        </p:nvSpPr>
        <p:spPr>
          <a:xfrm>
            <a:off x="6293688" y="1057356"/>
            <a:ext cx="1501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b="1" dirty="0">
                <a:solidFill>
                  <a:schemeClr val="accent6">
                    <a:lumMod val="50000"/>
                  </a:schemeClr>
                </a:solidFill>
              </a:rPr>
              <a:t>January 2006 </a:t>
            </a:r>
            <a:endParaRPr lang="en-IT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Location transparency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Actor addresses are conveyed to actors using an abstract reference.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If actor A1 obtains such a reference to actor A2, A1 may send message M1 to A2.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The underlying actor system will manage the </a:t>
            </a:r>
            <a:r>
              <a:rPr lang="en-GB" sz="2000" b="1" dirty="0"/>
              <a:t>delivery</a:t>
            </a:r>
            <a:r>
              <a:rPr lang="en-GB" sz="2000" dirty="0"/>
              <a:t>, whether A2 is on the </a:t>
            </a:r>
            <a:r>
              <a:rPr lang="en-GB" sz="2000" b="1" dirty="0"/>
              <a:t>local actor system or a remote one</a:t>
            </a:r>
            <a:r>
              <a:rPr lang="en-GB" sz="2000" dirty="0"/>
              <a:t>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61372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Supervision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Actors form a dependency relationship, where a parent actor supervises child (subordinate) actors.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As a </a:t>
            </a:r>
            <a:r>
              <a:rPr lang="en-GB" sz="2000" b="1" dirty="0"/>
              <a:t>supervisor</a:t>
            </a:r>
            <a:r>
              <a:rPr lang="en-GB" sz="2000" dirty="0"/>
              <a:t> delegates tasks to subordinate actors, it must </a:t>
            </a:r>
            <a:r>
              <a:rPr lang="en-GB" sz="2000" b="1" dirty="0"/>
              <a:t>respond to the failures of those subordinates</a:t>
            </a:r>
            <a:r>
              <a:rPr lang="en-GB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 valid response may be to resume, restart, or stop the subordinate.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The supervisor may also escalate the failure by electing to fail itself, which would defer failure control to the parent of the supervisor (the supervisor’s supervisor).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Supervision works well in conjunction with parallelism where the supervisor divides tasks among subordinates, which forms a task-solving hierarchy.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53794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BDAA-DD2B-E548-A5F4-CA1A2E4F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ommunication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54A89-58FA-584D-BC07-8B9AF6FD6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019B6-D51E-2941-BD22-F494C31AE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B2449-A402-3B46-8A5B-27652BDA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82" y="1067015"/>
            <a:ext cx="9109765" cy="43713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C32C2-73A6-084A-8E5D-E40F731B7EC1}"/>
              </a:ext>
            </a:extLst>
          </p:cNvPr>
          <p:cNvSpPr/>
          <p:nvPr/>
        </p:nvSpPr>
        <p:spPr>
          <a:xfrm>
            <a:off x="6983648" y="6216798"/>
            <a:ext cx="4705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Roboto"/>
                <a:hlinkClick r:id="rId4"/>
              </a:rPr>
              <a:t>Building Concurrent Applications with the Actor Model in </a:t>
            </a:r>
            <a:r>
              <a:rPr lang="en-GB" sz="1200" dirty="0" err="1">
                <a:latin typeface="Roboto"/>
                <a:hlinkClick r:id="rId4"/>
              </a:rPr>
              <a:t>Akka.NET</a:t>
            </a:r>
            <a:endParaRPr lang="en-GB" sz="1200" dirty="0">
              <a:latin typeface="Roboto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7BE06F-99FB-1D43-9132-6130D2295CCA}"/>
              </a:ext>
            </a:extLst>
          </p:cNvPr>
          <p:cNvCxnSpPr>
            <a:cxnSpLocks/>
          </p:cNvCxnSpPr>
          <p:nvPr/>
        </p:nvCxnSpPr>
        <p:spPr>
          <a:xfrm flipH="1">
            <a:off x="6382512" y="2722241"/>
            <a:ext cx="4175606" cy="27161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96B57-A7A4-F643-8A8F-78BC9C0B36DE}"/>
              </a:ext>
            </a:extLst>
          </p:cNvPr>
          <p:cNvCxnSpPr>
            <a:cxnSpLocks/>
          </p:cNvCxnSpPr>
          <p:nvPr/>
        </p:nvCxnSpPr>
        <p:spPr>
          <a:xfrm>
            <a:off x="6188764" y="2722241"/>
            <a:ext cx="4554883" cy="24989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777F1-1BB4-4868-B35F-945D26BBCF70}"/>
              </a:ext>
            </a:extLst>
          </p:cNvPr>
          <p:cNvSpPr txBox="1"/>
          <p:nvPr/>
        </p:nvSpPr>
        <p:spPr>
          <a:xfrm>
            <a:off x="3886200" y="2491409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(don’t)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F2FB7-96EF-4566-8853-19EF43427DF7}"/>
              </a:ext>
            </a:extLst>
          </p:cNvPr>
          <p:cNvSpPr txBox="1"/>
          <p:nvPr/>
        </p:nvSpPr>
        <p:spPr>
          <a:xfrm>
            <a:off x="5636164" y="5560898"/>
            <a:ext cx="646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unless you are calling from a web app and/or if you cannot </a:t>
            </a:r>
            <a:r>
              <a:rPr lang="en-US" i="1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0738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ic-based distributed publish/subscribe">
            <a:extLst>
              <a:ext uri="{FF2B5EF4-FFF2-40B4-BE49-F238E27FC236}">
                <a16:creationId xmlns:a16="http://schemas.microsoft.com/office/drawing/2014/main" id="{B57ECB54-6E5D-C44D-9777-FE7D44C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755" y="2855748"/>
            <a:ext cx="3426096" cy="34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Pub/SUB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8320803" y="6216798"/>
            <a:ext cx="3226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Messaging Pattern: Pub-Sub</a:t>
            </a:r>
            <a:r>
              <a:rPr lang="en-GB" sz="1200" dirty="0">
                <a:latin typeface="Roboto"/>
                <a:hlinkClick r:id="rId4"/>
              </a:rPr>
              <a:t> the Actor Model</a:t>
            </a:r>
            <a:endParaRPr lang="en-GB" sz="1200" dirty="0"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33CBE-BC6A-884A-A9CF-70838BB4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399" y="1134294"/>
            <a:ext cx="7198809" cy="1721454"/>
          </a:xfrm>
          <a:prstGeom prst="rect">
            <a:avLst/>
          </a:prstGeom>
        </p:spPr>
      </p:pic>
      <p:pic>
        <p:nvPicPr>
          <p:cNvPr id="1026" name="Picture 2" descr="Publish-subscribe pattern illustrated">
            <a:extLst>
              <a:ext uri="{FF2B5EF4-FFF2-40B4-BE49-F238E27FC236}">
                <a16:creationId xmlns:a16="http://schemas.microsoft.com/office/drawing/2014/main" id="{54F21654-848E-164F-A0D5-8F4E12DC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7" y="1242726"/>
            <a:ext cx="3686300" cy="43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9965635" y="6216798"/>
            <a:ext cx="14937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Persistent Actors</a:t>
            </a:r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53ED5-0D3E-954D-848D-CC861B16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1" y="1337326"/>
            <a:ext cx="4449300" cy="4486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AB108D-DCF4-6545-8B3C-57C34A090699}"/>
              </a:ext>
            </a:extLst>
          </p:cNvPr>
          <p:cNvSpPr/>
          <p:nvPr/>
        </p:nvSpPr>
        <p:spPr>
          <a:xfrm>
            <a:off x="5169393" y="1035211"/>
            <a:ext cx="6749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PT Sans" panose="020B0503020203020204" pitchFamily="34" charset="77"/>
              </a:rPr>
              <a:t>Journals and Snapshots… Event sourcing made easy</a:t>
            </a:r>
          </a:p>
          <a:p>
            <a:r>
              <a:rPr lang="en-GB" dirty="0" err="1"/>
              <a:t>Akka.Persistence</a:t>
            </a:r>
            <a:r>
              <a:rPr lang="en-GB" dirty="0"/>
              <a:t> uses event sourcing to recover and persist internal state from a durable store.</a:t>
            </a:r>
            <a:endParaRPr lang="en-GB" b="1" i="0" dirty="0">
              <a:solidFill>
                <a:srgbClr val="333333"/>
              </a:solidFill>
              <a:effectLst/>
              <a:latin typeface="PT Sans" panose="020B0503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C9FDD-0FB6-8644-AA70-4665B909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65" y="1958541"/>
            <a:ext cx="5658954" cy="2105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99E60-34CB-734F-B3D2-CCA70AA0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508" y="3846632"/>
            <a:ext cx="5849867" cy="2105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DFB47-28C6-4FD3-B212-9E1C1AE1C474}"/>
              </a:ext>
            </a:extLst>
          </p:cNvPr>
          <p:cNvSpPr txBox="1"/>
          <p:nvPr/>
        </p:nvSpPr>
        <p:spPr>
          <a:xfrm>
            <a:off x="1783964" y="5875545"/>
            <a:ext cx="792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Persistence enables long-running process - Do you  know azure “durable function”?</a:t>
            </a:r>
          </a:p>
        </p:txBody>
      </p:sp>
    </p:spTree>
    <p:extLst>
      <p:ext uri="{BB962C8B-B14F-4D97-AF65-F5344CB8AC3E}">
        <p14:creationId xmlns:p14="http://schemas.microsoft.com/office/powerpoint/2010/main" val="50526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407ECC0-D442-AC47-A858-8D1534C1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839" y="3930539"/>
            <a:ext cx="5539133" cy="2423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8B617B-8CB3-5442-B9E7-91941BCF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STATEFUL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1D6D9-95B2-3549-A4A4-9FC5399B8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37CEB-9E67-A147-AD5E-B712B492F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8930C-E0E1-8048-AD33-5AD372859C15}"/>
              </a:ext>
            </a:extLst>
          </p:cNvPr>
          <p:cNvSpPr/>
          <p:nvPr/>
        </p:nvSpPr>
        <p:spPr>
          <a:xfrm>
            <a:off x="9471589" y="6266055"/>
            <a:ext cx="1987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Stateful Web Applications</a:t>
            </a:r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89822-63C1-174C-A875-C441B7561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" y="1341551"/>
            <a:ext cx="2681400" cy="4888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38130-52BD-2B46-8B2F-443B85A96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212" y="993781"/>
            <a:ext cx="6300305" cy="2791841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47A0E43-DCAF-DB49-8AD5-46185ACDA2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8801" y="2676939"/>
            <a:ext cx="6904383" cy="1378226"/>
          </a:xfrm>
          <a:prstGeom prst="curvedConnector3">
            <a:avLst>
              <a:gd name="adj1" fmla="val -672"/>
            </a:avLst>
          </a:prstGeom>
          <a:ln w="222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EC0FB25-5A48-4246-A593-B2F34527D3E9}"/>
              </a:ext>
            </a:extLst>
          </p:cNvPr>
          <p:cNvSpPr txBox="1"/>
          <p:nvPr/>
        </p:nvSpPr>
        <p:spPr>
          <a:xfrm>
            <a:off x="3221437" y="3487324"/>
            <a:ext cx="299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accent5"/>
                </a:solidFill>
              </a:rPr>
              <a:t>Location-Transparency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43319-85BB-854A-B982-CF0B56642C4A}"/>
              </a:ext>
            </a:extLst>
          </p:cNvPr>
          <p:cNvSpPr/>
          <p:nvPr/>
        </p:nvSpPr>
        <p:spPr>
          <a:xfrm>
            <a:off x="8549755" y="3680732"/>
            <a:ext cx="35417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8 Fallacies of Distributed Systems</a:t>
            </a: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The network is reliable.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Latency is zero.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Bandwidth is infinite.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The network is secure.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Topology doesn't change.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There is one administrator.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Transport cost is zero.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The network is homogeneous.</a:t>
            </a:r>
            <a:endParaRPr lang="en-GB" b="0" i="0" dirty="0">
              <a:solidFill>
                <a:srgbClr val="222635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5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catterGatherFirstCompleted Router">
            <a:extLst>
              <a:ext uri="{FF2B5EF4-FFF2-40B4-BE49-F238E27FC236}">
                <a16:creationId xmlns:a16="http://schemas.microsoft.com/office/drawing/2014/main" id="{D702D218-54EA-BF44-B67A-23C81730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07" y="4843212"/>
            <a:ext cx="3240000" cy="169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6763B-5029-7141-A9F2-0329F32F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7B9FE-B926-9F41-80EF-8BBF1B78C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45" y="1083911"/>
            <a:ext cx="11926110" cy="907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A </a:t>
            </a:r>
            <a:r>
              <a:rPr lang="en-GB" i="1" dirty="0"/>
              <a:t>router</a:t>
            </a:r>
            <a:r>
              <a:rPr lang="en-GB" dirty="0"/>
              <a:t> is a </a:t>
            </a:r>
            <a:r>
              <a:rPr lang="en-GB" b="1" dirty="0"/>
              <a:t>special type of actor </a:t>
            </a:r>
            <a:r>
              <a:rPr lang="en-GB" dirty="0"/>
              <a:t>whose job is to </a:t>
            </a:r>
            <a:r>
              <a:rPr lang="en-GB" b="1" dirty="0"/>
              <a:t>route messages to other actors</a:t>
            </a:r>
            <a:r>
              <a:rPr lang="en-GB" dirty="0"/>
              <a:t> called </a:t>
            </a:r>
            <a:r>
              <a:rPr lang="en-GB" i="1" dirty="0" err="1"/>
              <a:t>routees</a:t>
            </a:r>
            <a:r>
              <a:rPr lang="en-GB" dirty="0"/>
              <a:t>. Different routers use different </a:t>
            </a:r>
            <a:r>
              <a:rPr lang="en-GB" i="1" dirty="0"/>
              <a:t>strategies</a:t>
            </a:r>
            <a:r>
              <a:rPr lang="en-GB" dirty="0"/>
              <a:t> to </a:t>
            </a:r>
            <a:r>
              <a:rPr lang="en-GB" b="1" dirty="0"/>
              <a:t>route messages efficiently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8A47-E6EB-8142-A611-775C6FDE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DB36B-B256-224E-A4A9-E0CC0BBCB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1682F6-441D-AA46-B38B-0C60864DFC38}"/>
              </a:ext>
            </a:extLst>
          </p:cNvPr>
          <p:cNvSpPr/>
          <p:nvPr/>
        </p:nvSpPr>
        <p:spPr>
          <a:xfrm>
            <a:off x="10656689" y="6276276"/>
            <a:ext cx="802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Routers</a:t>
            </a:r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1026" name="Picture 2" descr="Round Robin Router">
            <a:extLst>
              <a:ext uri="{FF2B5EF4-FFF2-40B4-BE49-F238E27FC236}">
                <a16:creationId xmlns:a16="http://schemas.microsoft.com/office/drawing/2014/main" id="{E308E490-5464-FF4E-B3D2-9D400C86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4" y="2389439"/>
            <a:ext cx="3240000" cy="185142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220EFA-3397-BF43-AE6C-DEE4DCEAD07C}"/>
              </a:ext>
            </a:extLst>
          </p:cNvPr>
          <p:cNvSpPr/>
          <p:nvPr/>
        </p:nvSpPr>
        <p:spPr>
          <a:xfrm>
            <a:off x="1432420" y="2020107"/>
            <a:ext cx="152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RoundRobin</a:t>
            </a:r>
            <a:endParaRPr lang="en-GB" b="1" dirty="0">
              <a:solidFill>
                <a:schemeClr val="accent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8" name="Picture 4" descr="Broadcast Router">
            <a:extLst>
              <a:ext uri="{FF2B5EF4-FFF2-40B4-BE49-F238E27FC236}">
                <a16:creationId xmlns:a16="http://schemas.microsoft.com/office/drawing/2014/main" id="{0CF47764-5960-D14D-A7D3-E0B5DFB2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8" y="2389439"/>
            <a:ext cx="3240000" cy="21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1CE779-0486-9448-85DC-69D968E79A1B}"/>
              </a:ext>
            </a:extLst>
          </p:cNvPr>
          <p:cNvSpPr/>
          <p:nvPr/>
        </p:nvSpPr>
        <p:spPr>
          <a:xfrm>
            <a:off x="6048780" y="2020107"/>
            <a:ext cx="125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Broadcast</a:t>
            </a:r>
          </a:p>
        </p:txBody>
      </p:sp>
      <p:pic>
        <p:nvPicPr>
          <p:cNvPr id="1030" name="Picture 6" descr="ConsistentHash Router">
            <a:extLst>
              <a:ext uri="{FF2B5EF4-FFF2-40B4-BE49-F238E27FC236}">
                <a16:creationId xmlns:a16="http://schemas.microsoft.com/office/drawing/2014/main" id="{70EB2CF2-B0B7-3447-9CB9-655FBAB0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12" y="2389438"/>
            <a:ext cx="3240000" cy="18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44C720-0C26-0245-B3D7-B747D3699961}"/>
              </a:ext>
            </a:extLst>
          </p:cNvPr>
          <p:cNvSpPr/>
          <p:nvPr/>
        </p:nvSpPr>
        <p:spPr>
          <a:xfrm>
            <a:off x="9552508" y="2024637"/>
            <a:ext cx="220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ConsistentHashing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00A5C-D50D-734A-81E5-356A5FC2F373}"/>
              </a:ext>
            </a:extLst>
          </p:cNvPr>
          <p:cNvSpPr/>
          <p:nvPr/>
        </p:nvSpPr>
        <p:spPr>
          <a:xfrm>
            <a:off x="2157268" y="4497558"/>
            <a:ext cx="333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ScatterGatherFirstCompleted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1034" name="Picture 10" descr="SmallestMailbox Router">
            <a:extLst>
              <a:ext uri="{FF2B5EF4-FFF2-40B4-BE49-F238E27FC236}">
                <a16:creationId xmlns:a16="http://schemas.microsoft.com/office/drawing/2014/main" id="{A1E8B0FB-CA66-684C-8DE2-1A17F1C4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56" y="4832946"/>
            <a:ext cx="3240000" cy="19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469072-5ABD-F14E-B05B-CBBD5DF1C1B8}"/>
              </a:ext>
            </a:extLst>
          </p:cNvPr>
          <p:cNvSpPr/>
          <p:nvPr/>
        </p:nvSpPr>
        <p:spPr>
          <a:xfrm>
            <a:off x="7739352" y="4497558"/>
            <a:ext cx="1980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SmallestMailbox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8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7126-C148-1846-B8CF-944FB48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1DB9B-5996-194D-85ED-598BDCEDC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067D-441D-D041-B062-086CC575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BA695-1AB5-7F48-8B46-F1A8108A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7" y="4527822"/>
            <a:ext cx="6016487" cy="1665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73C6A-863C-9046-82A4-691ADCD7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26" y="1270116"/>
            <a:ext cx="6168218" cy="3257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A2F1B0-99DF-2E4C-8334-AEECB45CF61A}"/>
              </a:ext>
            </a:extLst>
          </p:cNvPr>
          <p:cNvSpPr/>
          <p:nvPr/>
        </p:nvSpPr>
        <p:spPr>
          <a:xfrm>
            <a:off x="7527235" y="6266055"/>
            <a:ext cx="3932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4"/>
              </a:rPr>
              <a:t>Building Distributed Systems with </a:t>
            </a:r>
            <a:r>
              <a:rPr lang="en-GB" sz="1200" dirty="0" err="1">
                <a:latin typeface="Roboto"/>
                <a:hlinkClick r:id="rId4"/>
              </a:rPr>
              <a:t>Akka.NET</a:t>
            </a:r>
            <a:r>
              <a:rPr lang="en-GB" sz="1200" dirty="0">
                <a:latin typeface="Roboto"/>
                <a:hlinkClick r:id="rId4"/>
              </a:rPr>
              <a:t> Clustering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4100" name="Picture 4" descr="Steps to enable Akka.Cluster">
            <a:extLst>
              <a:ext uri="{FF2B5EF4-FFF2-40B4-BE49-F238E27FC236}">
                <a16:creationId xmlns:a16="http://schemas.microsoft.com/office/drawing/2014/main" id="{8DA9112B-F115-F14E-BE8E-AE97F35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55" y="1070113"/>
            <a:ext cx="1530495" cy="50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57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E27C-A390-B646-A394-CDF4B12B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NO OBSERVABILITY NO 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D41B8-42C8-9047-9C08-B29781E94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387A-ACB8-1A40-9D89-DF82064E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9BA8-87D7-CD43-88C6-49436A036053}"/>
              </a:ext>
            </a:extLst>
          </p:cNvPr>
          <p:cNvSpPr txBox="1"/>
          <p:nvPr/>
        </p:nvSpPr>
        <p:spPr>
          <a:xfrm>
            <a:off x="1841598" y="1613118"/>
            <a:ext cx="85088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800" dirty="0"/>
              <a:t>Don’t do </a:t>
            </a:r>
          </a:p>
          <a:p>
            <a:pPr algn="ctr"/>
            <a:r>
              <a:rPr lang="en-IT" sz="2800" dirty="0"/>
              <a:t>actor-model / distributed system / messaging in general </a:t>
            </a:r>
          </a:p>
          <a:p>
            <a:pPr algn="ctr"/>
            <a:r>
              <a:rPr lang="en-IT" sz="2800" dirty="0"/>
              <a:t>unless </a:t>
            </a:r>
          </a:p>
          <a:p>
            <a:pPr algn="ctr"/>
            <a:r>
              <a:rPr lang="en-IT" sz="2800" dirty="0"/>
              <a:t>you are able to </a:t>
            </a:r>
            <a:r>
              <a:rPr lang="en-IT" sz="2800" b="1" dirty="0"/>
              <a:t>observe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DC759-A298-A74E-A0D1-CCA22B3EDED5}"/>
              </a:ext>
            </a:extLst>
          </p:cNvPr>
          <p:cNvSpPr/>
          <p:nvPr/>
        </p:nvSpPr>
        <p:spPr>
          <a:xfrm>
            <a:off x="7527235" y="6266055"/>
            <a:ext cx="3932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Why You Should be Paying Attention to </a:t>
            </a:r>
            <a:r>
              <a:rPr lang="en-GB" sz="1200" dirty="0" err="1">
                <a:latin typeface="Roboto"/>
                <a:hlinkClick r:id="rId2"/>
              </a:rPr>
              <a:t>OpenTracing</a:t>
            </a:r>
            <a:endParaRPr lang="en-GB" sz="1200" dirty="0">
              <a:latin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FC19FD-3CA0-744D-AC8B-442D8737D57B}"/>
              </a:ext>
            </a:extLst>
          </p:cNvPr>
          <p:cNvSpPr/>
          <p:nvPr/>
        </p:nvSpPr>
        <p:spPr>
          <a:xfrm>
            <a:off x="1349911" y="4097594"/>
            <a:ext cx="86834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latin typeface="-apple-system"/>
                <a:hlinkClick r:id="rId3"/>
              </a:rPr>
              <a:t>Petabridge.Tracing.ApplicationInsights</a:t>
            </a:r>
            <a:r>
              <a:rPr lang="en-GB" sz="2800" b="1" dirty="0">
                <a:latin typeface="-apple-system"/>
              </a:rPr>
              <a:t> </a:t>
            </a:r>
            <a:r>
              <a:rPr lang="en-GB" sz="2800" i="1" dirty="0">
                <a:latin typeface="-apple-system"/>
              </a:rPr>
              <a:t>&amp; </a:t>
            </a:r>
            <a:r>
              <a:rPr lang="en-GB" sz="2800" b="1" dirty="0" err="1">
                <a:latin typeface="-apple-system"/>
                <a:hlinkClick r:id="rId4"/>
              </a:rPr>
              <a:t>akka</a:t>
            </a:r>
            <a:r>
              <a:rPr lang="en-GB" sz="2800" b="1" dirty="0">
                <a:latin typeface="-apple-system"/>
                <a:hlinkClick r:id="rId4"/>
              </a:rPr>
              <a:t>-monitoring</a:t>
            </a:r>
            <a:endParaRPr lang="en-GB" sz="2800" b="1" dirty="0">
              <a:latin typeface="-apple-system"/>
            </a:endParaRPr>
          </a:p>
          <a:p>
            <a:pPr algn="ctr"/>
            <a:r>
              <a:rPr lang="en-GB" sz="2800" dirty="0">
                <a:latin typeface="-apple-system"/>
              </a:rPr>
              <a:t>comes to rescue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3306564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E27C-A390-B646-A394-CDF4B12B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NO </a:t>
            </a:r>
            <a:r>
              <a:rPr lang="en-US" dirty="0"/>
              <a:t>TESTS</a:t>
            </a:r>
            <a:r>
              <a:rPr lang="en-IT" dirty="0"/>
              <a:t> NO </a:t>
            </a:r>
            <a:r>
              <a:rPr lang="en-US" dirty="0"/>
              <a:t>PARTY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D41B8-42C8-9047-9C08-B29781E94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387A-ACB8-1A40-9D89-DF82064E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9BA8-87D7-CD43-88C6-49436A036053}"/>
              </a:ext>
            </a:extLst>
          </p:cNvPr>
          <p:cNvSpPr txBox="1"/>
          <p:nvPr/>
        </p:nvSpPr>
        <p:spPr>
          <a:xfrm>
            <a:off x="2072109" y="2426934"/>
            <a:ext cx="80477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Debug is not the main/easy option to check your code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Tests are first citizen </a:t>
            </a:r>
            <a:r>
              <a:rPr lang="en-US" sz="2800" dirty="0"/>
              <a:t>in actor-model development </a:t>
            </a:r>
          </a:p>
          <a:p>
            <a:pPr algn="ctr"/>
            <a:r>
              <a:rPr lang="en-US" sz="2800" dirty="0"/>
              <a:t>also due to concurrency</a:t>
            </a:r>
            <a:endParaRPr lang="en-IT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DC759-A298-A74E-A0D1-CCA22B3EDED5}"/>
              </a:ext>
            </a:extLst>
          </p:cNvPr>
          <p:cNvSpPr/>
          <p:nvPr/>
        </p:nvSpPr>
        <p:spPr>
          <a:xfrm>
            <a:off x="7527235" y="6266055"/>
            <a:ext cx="3932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How to Unit Test Akka.NET Actors with </a:t>
            </a:r>
            <a:r>
              <a:rPr lang="en-GB" sz="1200" dirty="0" err="1">
                <a:latin typeface="Roboto"/>
                <a:hlinkClick r:id="rId2"/>
              </a:rPr>
              <a:t>Akka.TestKit</a:t>
            </a:r>
            <a:endParaRPr lang="en-GB" sz="1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1950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142B-9C07-4449-A47B-A5B553D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How to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E326-F6D6-7A41-AFD3-E715CD4D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95" y="4897840"/>
            <a:ext cx="11302409" cy="10894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i="1" dirty="0"/>
              <a:t>Do not communicate by sharing memory; </a:t>
            </a:r>
          </a:p>
          <a:p>
            <a:pPr marL="0" indent="0" algn="ctr">
              <a:buNone/>
            </a:pPr>
            <a:r>
              <a:rPr lang="en-GB" sz="3200" i="1" dirty="0"/>
              <a:t>instead, </a:t>
            </a:r>
            <a:r>
              <a:rPr lang="en-GB" sz="3200" b="1" i="1" dirty="0"/>
              <a:t>share memory by communicating</a:t>
            </a:r>
            <a:r>
              <a:rPr lang="en-GB" sz="3200" i="1" dirty="0"/>
              <a:t>.</a:t>
            </a:r>
            <a:endParaRPr lang="en-I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93A6-A732-D849-89ED-B4818C73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366C9-CF1E-1D47-9DDD-7FC8B46C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FAC26-1715-A94B-BD7D-88ED02F1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817" y="1090580"/>
            <a:ext cx="5144880" cy="36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we really need the actor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7CE25-E63C-A845-BA5F-49B48225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01" y="981771"/>
            <a:ext cx="11302409" cy="500313"/>
          </a:xfrm>
        </p:spPr>
        <p:txBody>
          <a:bodyPr/>
          <a:lstStyle/>
          <a:p>
            <a:pPr marL="0" indent="0" algn="ctr">
              <a:buNone/>
            </a:pPr>
            <a:r>
              <a:rPr lang="en-IT" i="1" dirty="0">
                <a:solidFill>
                  <a:schemeClr val="accent5">
                    <a:lumMod val="75000"/>
                  </a:schemeClr>
                </a:solidFill>
              </a:rPr>
              <a:t>“We are not at Netflix or Google scale…”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93403-39D0-E949-A32D-98A60DCAEEB6}"/>
              </a:ext>
            </a:extLst>
          </p:cNvPr>
          <p:cNvSpPr txBox="1"/>
          <p:nvPr/>
        </p:nvSpPr>
        <p:spPr>
          <a:xfrm>
            <a:off x="247402" y="1409453"/>
            <a:ext cx="11566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case study for an organization that required 80 servers to run their processes </a:t>
            </a:r>
            <a:r>
              <a:rPr lang="en-US" sz="2400" dirty="0"/>
              <a:t>but when they switched to reactive system w/ the actor-model they were able to scale down to a permanent basis to 5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74631-6F37-8941-825B-6E296A77C3ED}"/>
              </a:ext>
            </a:extLst>
          </p:cNvPr>
          <p:cNvSpPr/>
          <p:nvPr/>
        </p:nvSpPr>
        <p:spPr>
          <a:xfrm>
            <a:off x="352300" y="2655121"/>
            <a:ext cx="11302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Actor-Model programming style is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easy to understand</a:t>
            </a:r>
            <a:endParaRPr lang="en-IT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14D8BE-6945-414A-BB3F-ED9BC3F1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3" y="3425296"/>
            <a:ext cx="4369328" cy="1570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FE303-499A-8D45-9447-8F861D6C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76" y="3533838"/>
            <a:ext cx="4581176" cy="1268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DF2EDE-85EC-8946-8874-9BBDB61D871F}"/>
              </a:ext>
            </a:extLst>
          </p:cNvPr>
          <p:cNvSpPr txBox="1"/>
          <p:nvPr/>
        </p:nvSpPr>
        <p:spPr>
          <a:xfrm>
            <a:off x="1784043" y="3178341"/>
            <a:ext cx="1991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i="1" dirty="0"/>
              <a:t>Complexity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0FA65-315A-3348-BF39-7B9A4D00E7FF}"/>
              </a:ext>
            </a:extLst>
          </p:cNvPr>
          <p:cNvSpPr txBox="1"/>
          <p:nvPr/>
        </p:nvSpPr>
        <p:spPr>
          <a:xfrm>
            <a:off x="7989620" y="3178341"/>
            <a:ext cx="1898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i="1" dirty="0"/>
              <a:t>Semplicity 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749766-A722-2F48-9D02-F99E09E3A45E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4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1DF73-58BA-2248-8A81-660274AB2B7B}"/>
              </a:ext>
            </a:extLst>
          </p:cNvPr>
          <p:cNvSpPr/>
          <p:nvPr/>
        </p:nvSpPr>
        <p:spPr>
          <a:xfrm>
            <a:off x="254853" y="4993342"/>
            <a:ext cx="11399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Actor-Model express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ubiquitous language</a:t>
            </a:r>
            <a:endParaRPr lang="en-IT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4034EF-3764-2D4A-8CB7-F423A8B8F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829" y="5516562"/>
            <a:ext cx="3475119" cy="10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3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vs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A31DD-0AD6-3D49-AE52-3DDAEEA94EA4}"/>
              </a:ext>
            </a:extLst>
          </p:cNvPr>
          <p:cNvSpPr txBox="1"/>
          <p:nvPr/>
        </p:nvSpPr>
        <p:spPr>
          <a:xfrm>
            <a:off x="130071" y="3218983"/>
            <a:ext cx="11931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chemeClr val="accent6">
                    <a:lumMod val="75000"/>
                  </a:schemeClr>
                </a:solidFill>
              </a:rPr>
              <a:t>We already use a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Message-Oriented-Middleware</a:t>
            </a:r>
            <a:r>
              <a:rPr lang="en-IT" sz="2800" dirty="0">
                <a:solidFill>
                  <a:schemeClr val="accent6">
                    <a:lumMod val="75000"/>
                  </a:schemeClr>
                </a:solidFill>
              </a:rPr>
              <a:t>, we don’t need an Actor-Model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E0C08-58ED-1745-9FF3-269C895B1A58}"/>
              </a:ext>
            </a:extLst>
          </p:cNvPr>
          <p:cNvSpPr/>
          <p:nvPr/>
        </p:nvSpPr>
        <p:spPr>
          <a:xfrm>
            <a:off x="2753033" y="5020200"/>
            <a:ext cx="6685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2800" dirty="0"/>
              <a:t>https://www.surveymonkey.com/r/HZGFRKZ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6DAA6-1A7B-F145-9333-A409C2EF0F5C}"/>
              </a:ext>
            </a:extLst>
          </p:cNvPr>
          <p:cNvSpPr txBox="1"/>
          <p:nvPr/>
        </p:nvSpPr>
        <p:spPr>
          <a:xfrm>
            <a:off x="4421796" y="1576190"/>
            <a:ext cx="3608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2">
                    <a:lumMod val="75000"/>
                  </a:schemeClr>
                </a:solidFill>
              </a:rPr>
              <a:t>Let’s do a survey…</a:t>
            </a:r>
          </a:p>
        </p:txBody>
      </p:sp>
    </p:spTree>
    <p:extLst>
      <p:ext uri="{BB962C8B-B14F-4D97-AF65-F5344CB8AC3E}">
        <p14:creationId xmlns:p14="http://schemas.microsoft.com/office/powerpoint/2010/main" val="427585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summary</a:t>
            </a:r>
            <a:endParaRPr lang="en-I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z="1800" b="1" smtClean="0"/>
              <a:pPr>
                <a:defRPr/>
              </a:pPr>
              <a:t>32</a:t>
            </a:fld>
            <a:endParaRPr lang="en-GB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100" b="1"/>
              <a:t>© Copyright MSC Mediterranean Shipping Company SA</a:t>
            </a:r>
            <a:endParaRPr lang="en-US" sz="1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E0C08-58ED-1745-9FF3-269C895B1A58}"/>
              </a:ext>
            </a:extLst>
          </p:cNvPr>
          <p:cNvSpPr/>
          <p:nvPr/>
        </p:nvSpPr>
        <p:spPr>
          <a:xfrm>
            <a:off x="3302908" y="3105834"/>
            <a:ext cx="4243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Wrapping up &amp; recap</a:t>
            </a:r>
            <a:endParaRPr lang="en-IT" sz="3600" b="1" dirty="0"/>
          </a:p>
        </p:txBody>
      </p:sp>
    </p:spTree>
    <p:extLst>
      <p:ext uri="{BB962C8B-B14F-4D97-AF65-F5344CB8AC3E}">
        <p14:creationId xmlns:p14="http://schemas.microsoft.com/office/powerpoint/2010/main" val="313969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vs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2C106-3D32-9C4A-BF34-81A42E8E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97" y="2166622"/>
            <a:ext cx="6801606" cy="2223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4FB18-3B84-BC44-9965-32C3E0100BD7}"/>
              </a:ext>
            </a:extLst>
          </p:cNvPr>
          <p:cNvSpPr txBox="1"/>
          <p:nvPr/>
        </p:nvSpPr>
        <p:spPr>
          <a:xfrm>
            <a:off x="2813050" y="1132615"/>
            <a:ext cx="680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</a:t>
            </a:r>
            <a:r>
              <a:rPr lang="en-IT" sz="4000" dirty="0"/>
              <a:t> Asynchronous Messaging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9FC56-87A0-2146-8480-1F9E980FB13F}"/>
              </a:ext>
            </a:extLst>
          </p:cNvPr>
          <p:cNvSpPr txBox="1"/>
          <p:nvPr/>
        </p:nvSpPr>
        <p:spPr>
          <a:xfrm>
            <a:off x="241560" y="4826943"/>
            <a:ext cx="11708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t</a:t>
            </a:r>
            <a:r>
              <a:rPr lang="en-IT" sz="2600" dirty="0"/>
              <a:t>he sender of the message must know the address of the actor is sending the message to and the message is delivered asynchronously and process asynchronously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7C7F59-9967-A940-93BD-1C28741D0618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2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vs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4FB18-3B84-BC44-9965-32C3E0100BD7}"/>
              </a:ext>
            </a:extLst>
          </p:cNvPr>
          <p:cNvSpPr txBox="1"/>
          <p:nvPr/>
        </p:nvSpPr>
        <p:spPr>
          <a:xfrm>
            <a:off x="1283508" y="1132615"/>
            <a:ext cx="9962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Lock-Free</a:t>
            </a:r>
            <a:r>
              <a:rPr lang="en-IT" sz="4000" b="1" dirty="0"/>
              <a:t>,</a:t>
            </a:r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Share Nothing</a:t>
            </a:r>
            <a:r>
              <a:rPr lang="en-IT" sz="4000" b="1" dirty="0"/>
              <a:t>,</a:t>
            </a:r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Ordering Guarantee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27F0F-AC9E-4840-B30B-4DACD6F0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1840501"/>
            <a:ext cx="5041900" cy="435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A510B1-9AD1-8245-A16C-0F836971D028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&amp; COncurrency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A510B1-9AD1-8245-A16C-0F836971D028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2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B38D6-182E-AB4B-A0B5-C6E9BA795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81" y="1132615"/>
            <a:ext cx="6807549" cy="5009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B64EDD-1E74-8347-AE06-66C53A69276B}"/>
                  </a:ext>
                </a:extLst>
              </p14:cNvPr>
              <p14:cNvContentPartPr/>
              <p14:nvPr/>
            </p14:nvContentPartPr>
            <p14:xfrm>
              <a:off x="4065938" y="2465673"/>
              <a:ext cx="936000" cy="38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B64EDD-1E74-8347-AE06-66C53A6927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7938" y="2448033"/>
                <a:ext cx="9716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5F6F4E-CF73-3E42-80CD-657E630229E1}"/>
                  </a:ext>
                </a:extLst>
              </p14:cNvPr>
              <p14:cNvContentPartPr/>
              <p14:nvPr/>
            </p14:nvContentPartPr>
            <p14:xfrm>
              <a:off x="6211538" y="4398513"/>
              <a:ext cx="209160" cy="125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5F6F4E-CF73-3E42-80CD-657E630229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538" y="4380513"/>
                <a:ext cx="244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84813B-639A-C944-8B69-AC7D2F2D2738}"/>
                  </a:ext>
                </a:extLst>
              </p14:cNvPr>
              <p14:cNvContentPartPr/>
              <p14:nvPr/>
            </p14:nvContentPartPr>
            <p14:xfrm>
              <a:off x="5063138" y="3211233"/>
              <a:ext cx="215640" cy="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84813B-639A-C944-8B69-AC7D2F2D27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5138" y="3193233"/>
                <a:ext cx="2512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6344B83-EC4F-4146-A5B3-7865960CF0D2}"/>
              </a:ext>
            </a:extLst>
          </p:cNvPr>
          <p:cNvGrpSpPr/>
          <p:nvPr/>
        </p:nvGrpSpPr>
        <p:grpSpPr>
          <a:xfrm>
            <a:off x="4034258" y="2546673"/>
            <a:ext cx="2667960" cy="1852200"/>
            <a:chOff x="4034258" y="2546673"/>
            <a:chExt cx="2667960" cy="18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77B19B-4F45-4E4D-8EB4-346E4719EF8C}"/>
                    </a:ext>
                  </a:extLst>
                </p14:cNvPr>
                <p14:cNvContentPartPr/>
                <p14:nvPr/>
              </p14:nvContentPartPr>
              <p14:xfrm>
                <a:off x="4956938" y="2612193"/>
                <a:ext cx="51480" cy="21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77B19B-4F45-4E4D-8EB4-346E4719EF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8938" y="2594553"/>
                  <a:ext cx="87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A20B06-2BC8-BF41-85BB-D8053B4A7C70}"/>
                    </a:ext>
                  </a:extLst>
                </p14:cNvPr>
                <p14:cNvContentPartPr/>
                <p14:nvPr/>
              </p14:nvContentPartPr>
              <p14:xfrm>
                <a:off x="4815098" y="2864193"/>
                <a:ext cx="181080" cy="56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A20B06-2BC8-BF41-85BB-D8053B4A7C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7098" y="2846193"/>
                  <a:ext cx="216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01B5AA-9DA8-2C4A-B613-89C3714125EA}"/>
                    </a:ext>
                  </a:extLst>
                </p14:cNvPr>
                <p14:cNvContentPartPr/>
                <p14:nvPr/>
              </p14:nvContentPartPr>
              <p14:xfrm>
                <a:off x="4034258" y="2546673"/>
                <a:ext cx="2396160" cy="1852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01B5AA-9DA8-2C4A-B613-89C3714125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16618" y="2529033"/>
                  <a:ext cx="2431800" cy="18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78A762-0ABA-E540-A9A0-16C9E4673A28}"/>
                    </a:ext>
                  </a:extLst>
                </p14:cNvPr>
                <p14:cNvContentPartPr/>
                <p14:nvPr/>
              </p14:nvContentPartPr>
              <p14:xfrm>
                <a:off x="6298658" y="4182873"/>
                <a:ext cx="11664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78A762-0ABA-E540-A9A0-16C9E4673A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1018" y="4164873"/>
                  <a:ext cx="152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B5EB6B-AE74-3648-9162-D9AE92D05AB4}"/>
                    </a:ext>
                  </a:extLst>
                </p14:cNvPr>
                <p14:cNvContentPartPr/>
                <p14:nvPr/>
              </p14:nvContentPartPr>
              <p14:xfrm>
                <a:off x="6489458" y="4319313"/>
                <a:ext cx="21276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B5EB6B-AE74-3648-9162-D9AE92D05A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71818" y="4301673"/>
                  <a:ext cx="2484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3BAAA5D-B56C-C24E-9801-6708F2D205B4}"/>
                  </a:ext>
                </a:extLst>
              </p14:cNvPr>
              <p14:cNvContentPartPr/>
              <p14:nvPr/>
            </p14:nvContentPartPr>
            <p14:xfrm>
              <a:off x="6332858" y="3209073"/>
              <a:ext cx="316800" cy="9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3BAAA5D-B56C-C24E-9801-6708F2D205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15218" y="3191433"/>
                <a:ext cx="3524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894E1F-18E7-D042-9987-D03BD3826987}"/>
                  </a:ext>
                </a:extLst>
              </p14:cNvPr>
              <p14:cNvContentPartPr/>
              <p14:nvPr/>
            </p14:nvContentPartPr>
            <p14:xfrm>
              <a:off x="7931978" y="5434953"/>
              <a:ext cx="281520" cy="46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894E1F-18E7-D042-9987-D03BD38269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14338" y="5417313"/>
                <a:ext cx="317160" cy="8208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656B4A1E-0761-654F-AC1E-4133E981C72C}"/>
              </a:ext>
            </a:extLst>
          </p:cNvPr>
          <p:cNvSpPr txBox="1"/>
          <p:nvPr/>
        </p:nvSpPr>
        <p:spPr>
          <a:xfrm>
            <a:off x="833643" y="1764466"/>
            <a:ext cx="3426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</a:t>
            </a:r>
            <a:r>
              <a:rPr lang="en-IT" sz="2800" dirty="0"/>
              <a:t>hat’s not a mistake… </a:t>
            </a:r>
          </a:p>
          <a:p>
            <a:pPr algn="ctr"/>
            <a:r>
              <a:rPr lang="en-IT" sz="2800" dirty="0">
                <a:solidFill>
                  <a:srgbClr val="CC0166"/>
                </a:solidFill>
              </a:rPr>
              <a:t>That’s concurrency!</a:t>
            </a:r>
            <a:endParaRPr lang="en-IT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0765C59-4577-6344-9337-780F7BB2A5AE}"/>
                  </a:ext>
                </a:extLst>
              </p14:cNvPr>
              <p14:cNvContentPartPr/>
              <p14:nvPr/>
            </p14:nvContentPartPr>
            <p14:xfrm>
              <a:off x="5272658" y="-1496127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0765C59-4577-6344-9337-780F7BB2A5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54658" y="-151412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433161E-CC95-324F-9502-9CC4BF5AAF1D}"/>
                  </a:ext>
                </a:extLst>
              </p14:cNvPr>
              <p14:cNvContentPartPr/>
              <p14:nvPr/>
            </p14:nvContentPartPr>
            <p14:xfrm>
              <a:off x="1371698" y="2426793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433161E-CC95-324F-9502-9CC4BF5AAF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3698" y="240915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145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D87F-01B7-0D42-95E0-BF7CCEB1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AKKA.NET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32DA9-E95E-9D4B-A9F8-2714C7D94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F00B-53E0-664D-B055-F58EF0450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3E0AB-BD28-D243-8B6F-EAE64BEC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6" y="4046402"/>
            <a:ext cx="5074361" cy="27372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91D113-95AC-5948-843F-0FFDE817622D}"/>
              </a:ext>
            </a:extLst>
          </p:cNvPr>
          <p:cNvSpPr/>
          <p:nvPr/>
        </p:nvSpPr>
        <p:spPr>
          <a:xfrm>
            <a:off x="6743700" y="6266055"/>
            <a:ext cx="47157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Building Concurrent Applications with the Actor Model in </a:t>
            </a:r>
            <a:r>
              <a:rPr lang="en-GB" sz="1200" dirty="0" err="1">
                <a:latin typeface="Roboto"/>
                <a:hlinkClick r:id="rId3"/>
              </a:rPr>
              <a:t>Akka.NET</a:t>
            </a:r>
            <a:endParaRPr lang="en-GB" sz="1200" dirty="0"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95E0A-DD18-F141-8A5F-0B8542BD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6" y="1073162"/>
            <a:ext cx="5408907" cy="2844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BB5A5-80C0-444E-B94C-A0E3D6D8C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774" y="1795539"/>
            <a:ext cx="638980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38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rt 6">
            <a:extLst>
              <a:ext uri="{FF2B5EF4-FFF2-40B4-BE49-F238E27FC236}">
                <a16:creationId xmlns:a16="http://schemas.microsoft.com/office/drawing/2014/main" id="{3DF19345-AE15-ED4A-82D4-1D8A4CC2DEA6}"/>
              </a:ext>
            </a:extLst>
          </p:cNvPr>
          <p:cNvSpPr/>
          <p:nvPr/>
        </p:nvSpPr>
        <p:spPr>
          <a:xfrm>
            <a:off x="5628859" y="955188"/>
            <a:ext cx="1066801" cy="10204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FROM DDD TO 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552" y="609980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2F98-90A2-6E45-8758-07E8389B032F}"/>
              </a:ext>
            </a:extLst>
          </p:cNvPr>
          <p:cNvSpPr txBox="1"/>
          <p:nvPr/>
        </p:nvSpPr>
        <p:spPr>
          <a:xfrm>
            <a:off x="3233531" y="1102107"/>
            <a:ext cx="544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/>
              <a:t>Aggregates     </a:t>
            </a:r>
            <a:r>
              <a:rPr lang="en-IT" sz="3600" i="1" dirty="0"/>
              <a:t>are</a:t>
            </a:r>
            <a:r>
              <a:rPr lang="en-IT" sz="3600" dirty="0"/>
              <a:t>      Actors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3CA1-E2A2-0648-B94A-6FC9AB5F6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9" y="4126334"/>
            <a:ext cx="3903831" cy="2475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78DD8-F8D4-6E4B-A599-22140C87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9" y="1743358"/>
            <a:ext cx="4153213" cy="2318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B2DA2-76A4-1A4E-81F7-FE644E0F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97" y="1743358"/>
            <a:ext cx="3903831" cy="50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66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rt 6">
            <a:extLst>
              <a:ext uri="{FF2B5EF4-FFF2-40B4-BE49-F238E27FC236}">
                <a16:creationId xmlns:a16="http://schemas.microsoft.com/office/drawing/2014/main" id="{3DF19345-AE15-ED4A-82D4-1D8A4CC2DEA6}"/>
              </a:ext>
            </a:extLst>
          </p:cNvPr>
          <p:cNvSpPr/>
          <p:nvPr/>
        </p:nvSpPr>
        <p:spPr>
          <a:xfrm>
            <a:off x="5628859" y="955188"/>
            <a:ext cx="1066801" cy="10204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FROM DDD TO 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552" y="609980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2F98-90A2-6E45-8758-07E8389B032F}"/>
              </a:ext>
            </a:extLst>
          </p:cNvPr>
          <p:cNvSpPr txBox="1"/>
          <p:nvPr/>
        </p:nvSpPr>
        <p:spPr>
          <a:xfrm>
            <a:off x="3233531" y="1102107"/>
            <a:ext cx="544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/>
              <a:t>Aggregates     </a:t>
            </a:r>
            <a:r>
              <a:rPr lang="en-IT" sz="3600" i="1" dirty="0"/>
              <a:t>are</a:t>
            </a:r>
            <a:r>
              <a:rPr lang="en-IT" sz="3600" dirty="0"/>
              <a:t>      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89732-25E6-534E-85C5-C5291E36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74" y="1990043"/>
            <a:ext cx="6865170" cy="41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7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44B95F9-2097-254D-B82A-DBAADCC1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240" y="1732466"/>
            <a:ext cx="2756301" cy="560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F7229E-257B-7146-95BC-A52869E426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146898" y="5336252"/>
            <a:ext cx="1562494" cy="1003192"/>
          </a:xfrm>
          <a:prstGeom prst="rect">
            <a:avLst/>
          </a:prstGeom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3DF19345-AE15-ED4A-82D4-1D8A4CC2DEA6}"/>
              </a:ext>
            </a:extLst>
          </p:cNvPr>
          <p:cNvSpPr/>
          <p:nvPr/>
        </p:nvSpPr>
        <p:spPr>
          <a:xfrm>
            <a:off x="5628859" y="1138064"/>
            <a:ext cx="1066801" cy="10204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FROM ACTORS TO K8s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2F98-90A2-6E45-8758-07E8389B032F}"/>
              </a:ext>
            </a:extLst>
          </p:cNvPr>
          <p:cNvSpPr txBox="1"/>
          <p:nvPr/>
        </p:nvSpPr>
        <p:spPr>
          <a:xfrm>
            <a:off x="3034748" y="1215628"/>
            <a:ext cx="64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/>
              <a:t>Actor-model   </a:t>
            </a:r>
            <a:r>
              <a:rPr lang="en-IT" sz="3600" i="1" dirty="0"/>
              <a:t>loves</a:t>
            </a:r>
            <a:r>
              <a:rPr lang="en-IT" sz="3600" dirty="0"/>
              <a:t>   Kubernetes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4D7F7-842C-BC48-8EA3-CA00AD359771}"/>
              </a:ext>
            </a:extLst>
          </p:cNvPr>
          <p:cNvSpPr/>
          <p:nvPr/>
        </p:nvSpPr>
        <p:spPr>
          <a:xfrm>
            <a:off x="8547652" y="6266055"/>
            <a:ext cx="2911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latin typeface="Roboto"/>
                <a:hlinkClick r:id="rId4"/>
              </a:rPr>
              <a:t>Akka</a:t>
            </a:r>
            <a:r>
              <a:rPr lang="en-GB" sz="1200" dirty="0">
                <a:latin typeface="Roboto"/>
                <a:hlinkClick r:id="rId4"/>
              </a:rPr>
              <a:t> Java Cluster Kubernetes Example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3074" name="Picture 2" descr="Visualization of cluster sharding">
            <a:extLst>
              <a:ext uri="{FF2B5EF4-FFF2-40B4-BE49-F238E27FC236}">
                <a16:creationId xmlns:a16="http://schemas.microsoft.com/office/drawing/2014/main" id="{85C26D7E-F18F-404F-9ACE-88F32E38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" y="1837931"/>
            <a:ext cx="5595026" cy="42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1136261-5625-C14D-86CA-9B4FA7BDAFF9}"/>
              </a:ext>
            </a:extLst>
          </p:cNvPr>
          <p:cNvSpPr/>
          <p:nvPr/>
        </p:nvSpPr>
        <p:spPr>
          <a:xfrm>
            <a:off x="6784451" y="2097008"/>
            <a:ext cx="3988844" cy="4007590"/>
          </a:xfrm>
          <a:prstGeom prst="ellipse">
            <a:avLst/>
          </a:prstGeom>
          <a:solidFill>
            <a:srgbClr val="316D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Cluster </a:t>
            </a:r>
            <a:r>
              <a:rPr lang="en-GB" dirty="0" err="1">
                <a:solidFill>
                  <a:schemeClr val="bg1"/>
                </a:solidFill>
              </a:rPr>
              <a:t>Autoscaler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9D11CE-8191-034F-B311-78F2D99BD2F2}"/>
              </a:ext>
            </a:extLst>
          </p:cNvPr>
          <p:cNvSpPr/>
          <p:nvPr/>
        </p:nvSpPr>
        <p:spPr>
          <a:xfrm>
            <a:off x="7059563" y="2705970"/>
            <a:ext cx="3397848" cy="3397848"/>
          </a:xfrm>
          <a:prstGeom prst="ellipse">
            <a:avLst/>
          </a:prstGeom>
          <a:solidFill>
            <a:srgbClr val="316D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HPA</a:t>
            </a: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FCF372-F568-5546-96CC-203E5781F582}"/>
              </a:ext>
            </a:extLst>
          </p:cNvPr>
          <p:cNvSpPr/>
          <p:nvPr/>
        </p:nvSpPr>
        <p:spPr>
          <a:xfrm>
            <a:off x="7298788" y="3183842"/>
            <a:ext cx="2919975" cy="2919975"/>
          </a:xfrm>
          <a:prstGeom prst="ellipse">
            <a:avLst/>
          </a:prstGeom>
          <a:solidFill>
            <a:srgbClr val="316D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Deployment</a:t>
            </a: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53F807-CA89-E149-8547-12DEE98D0A04}"/>
              </a:ext>
            </a:extLst>
          </p:cNvPr>
          <p:cNvSpPr/>
          <p:nvPr/>
        </p:nvSpPr>
        <p:spPr>
          <a:xfrm>
            <a:off x="7540296" y="3789848"/>
            <a:ext cx="2313970" cy="2313970"/>
          </a:xfrm>
          <a:prstGeom prst="ellipse">
            <a:avLst/>
          </a:prstGeom>
          <a:solidFill>
            <a:srgbClr val="24AAE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Akka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-cluster)</a:t>
            </a:r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B7049-534C-9648-8183-3F440C934E2A}"/>
              </a:ext>
            </a:extLst>
          </p:cNvPr>
          <p:cNvSpPr/>
          <p:nvPr/>
        </p:nvSpPr>
        <p:spPr>
          <a:xfrm>
            <a:off x="7824006" y="4357268"/>
            <a:ext cx="1746551" cy="1746551"/>
          </a:xfrm>
          <a:prstGeom prst="ellipse">
            <a:avLst/>
          </a:prstGeom>
          <a:solidFill>
            <a:srgbClr val="24AAE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IT" dirty="0">
                <a:solidFill>
                  <a:schemeClr val="accent2">
                    <a:lumMod val="75000"/>
                  </a:schemeClr>
                </a:solidFill>
              </a:rPr>
              <a:t>ctor-system</a:t>
            </a: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81833-74D0-1C45-A563-B88D6BDDE0DA}"/>
              </a:ext>
            </a:extLst>
          </p:cNvPr>
          <p:cNvSpPr/>
          <p:nvPr/>
        </p:nvSpPr>
        <p:spPr>
          <a:xfrm>
            <a:off x="8207997" y="5019783"/>
            <a:ext cx="978569" cy="978569"/>
          </a:xfrm>
          <a:prstGeom prst="ellipse">
            <a:avLst/>
          </a:prstGeom>
          <a:solidFill>
            <a:srgbClr val="24AAE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</a:p>
        </p:txBody>
      </p:sp>
    </p:spTree>
    <p:extLst>
      <p:ext uri="{BB962C8B-B14F-4D97-AF65-F5344CB8AC3E}">
        <p14:creationId xmlns:p14="http://schemas.microsoft.com/office/powerpoint/2010/main" val="240915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1AEF-65B1-7F45-8F94-F4C6CF14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MULTI-THREADING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67E6-AF23-4A45-AD54-321C45A14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2010-C354-734F-8FA9-A7959F583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0D507-AA53-304E-A9E9-C6E539927EBC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DED701-44BE-EA48-8B43-1481B684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7" y="1587489"/>
            <a:ext cx="4715464" cy="403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CD915A-EE7B-0C44-9189-49F29E67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71" y="1587489"/>
            <a:ext cx="5677493" cy="40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Couchbase, Inc. - Wikipedia">
            <a:extLst>
              <a:ext uri="{FF2B5EF4-FFF2-40B4-BE49-F238E27FC236}">
                <a16:creationId xmlns:a16="http://schemas.microsoft.com/office/drawing/2014/main" id="{F858C8BD-E874-B542-9C37-68373426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05" y="5539321"/>
            <a:ext cx="2016950" cy="98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47CA4-7941-674A-9A6C-BBBFB21F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IT" dirty="0"/>
              <a:t>ctor model implementations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6E61F-81A3-0C4B-9AA1-F2215A76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FAFC-BE87-E64F-A8BC-E2C68FFB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4F7E4-68D9-9648-8D58-4C550BF6F700}"/>
              </a:ext>
            </a:extLst>
          </p:cNvPr>
          <p:cNvSpPr txBox="1"/>
          <p:nvPr/>
        </p:nvSpPr>
        <p:spPr>
          <a:xfrm>
            <a:off x="352301" y="2083685"/>
            <a:ext cx="73656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Akka (Scala /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Akka.NET (C# / F#)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P</a:t>
            </a:r>
            <a:r>
              <a:rPr lang="en-IT" sz="4000" dirty="0"/>
              <a:t>roto.Actor (Golang / C# / Kotlin)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Orleans (C#)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4F0DBA-9289-134E-BE94-4EB17E0E6471}"/>
              </a:ext>
            </a:extLst>
          </p:cNvPr>
          <p:cNvSpPr/>
          <p:nvPr/>
        </p:nvSpPr>
        <p:spPr>
          <a:xfrm>
            <a:off x="8701136" y="2083685"/>
            <a:ext cx="17764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Erlang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Elixir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A94FD-3680-BB46-B19E-FE3C3DAA2F70}"/>
              </a:ext>
            </a:extLst>
          </p:cNvPr>
          <p:cNvSpPr txBox="1"/>
          <p:nvPr/>
        </p:nvSpPr>
        <p:spPr>
          <a:xfrm>
            <a:off x="2410204" y="1103063"/>
            <a:ext cx="3328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800" b="1" dirty="0">
                <a:solidFill>
                  <a:schemeClr val="accent2">
                    <a:lumMod val="75000"/>
                  </a:schemeClr>
                </a:solidFill>
              </a:rPr>
              <a:t>Frameworks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36A26-A35C-0841-9BD8-01F82223E360}"/>
              </a:ext>
            </a:extLst>
          </p:cNvPr>
          <p:cNvSpPr txBox="1"/>
          <p:nvPr/>
        </p:nvSpPr>
        <p:spPr>
          <a:xfrm>
            <a:off x="8118444" y="1103063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800" b="1" dirty="0">
                <a:solidFill>
                  <a:schemeClr val="accent2">
                    <a:lumMod val="75000"/>
                  </a:schemeClr>
                </a:solidFill>
              </a:rPr>
              <a:t>Languages</a:t>
            </a:r>
          </a:p>
        </p:txBody>
      </p:sp>
      <p:pic>
        <p:nvPicPr>
          <p:cNvPr id="5122" name="Picture 2" descr="Erlang Logo">
            <a:extLst>
              <a:ext uri="{FF2B5EF4-FFF2-40B4-BE49-F238E27FC236}">
                <a16:creationId xmlns:a16="http://schemas.microsoft.com/office/drawing/2014/main" id="{AC8B7516-C1AA-0B41-B630-CB13BFA9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162" y="4333276"/>
            <a:ext cx="1026542" cy="8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ssaging that just works — RabbitMQ">
            <a:extLst>
              <a:ext uri="{FF2B5EF4-FFF2-40B4-BE49-F238E27FC236}">
                <a16:creationId xmlns:a16="http://schemas.microsoft.com/office/drawing/2014/main" id="{8BDFBD7B-E3D1-644D-9FB0-B7499901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25" y="4562137"/>
            <a:ext cx="2918938" cy="4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nterprise NoSQL Database | Scalable Database Solutions | Riak">
            <a:extLst>
              <a:ext uri="{FF2B5EF4-FFF2-40B4-BE49-F238E27FC236}">
                <a16:creationId xmlns:a16="http://schemas.microsoft.com/office/drawing/2014/main" id="{FBDE7C66-35B9-3547-A85A-9449FAA3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654" y="5116406"/>
            <a:ext cx="2016949" cy="63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8518D-3BD4-9049-8187-BF6E8ACFF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659" y="5443061"/>
            <a:ext cx="23114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B6C3E-6275-F746-AA32-8AE7117F5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66" y="5054232"/>
            <a:ext cx="2348832" cy="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9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7A203-1C75-F14A-AB15-7E6A26DD51CD}"/>
              </a:ext>
            </a:extLst>
          </p:cNvPr>
          <p:cNvSpPr/>
          <p:nvPr/>
        </p:nvSpPr>
        <p:spPr>
          <a:xfrm>
            <a:off x="570967" y="1571652"/>
            <a:ext cx="21872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2"/>
              </a:rPr>
              <a:t>Basket </a:t>
            </a:r>
          </a:p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2"/>
              </a:rPr>
              <a:t>micro-service</a:t>
            </a:r>
            <a:endParaRPr lang="en-GB" sz="28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6D357-6213-384E-BAE6-83C4FB9E6199}"/>
              </a:ext>
            </a:extLst>
          </p:cNvPr>
          <p:cNvSpPr/>
          <p:nvPr/>
        </p:nvSpPr>
        <p:spPr>
          <a:xfrm>
            <a:off x="4203887" y="1582133"/>
            <a:ext cx="2775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3"/>
              </a:rPr>
              <a:t>Stateful Reactive </a:t>
            </a:r>
          </a:p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3"/>
              </a:rPr>
              <a:t>Concurrent SPA </a:t>
            </a:r>
            <a:endParaRPr lang="en-GB" sz="2800" b="1" dirty="0">
              <a:solidFill>
                <a:srgbClr val="292929"/>
              </a:solidFill>
              <a:latin typeface="sohn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A2BBD-2E97-0442-9851-DB54F3EB8A37}"/>
              </a:ext>
            </a:extLst>
          </p:cNvPr>
          <p:cNvSpPr/>
          <p:nvPr/>
        </p:nvSpPr>
        <p:spPr>
          <a:xfrm>
            <a:off x="8339406" y="1582133"/>
            <a:ext cx="2290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4"/>
              </a:rPr>
              <a:t>Traffic Control</a:t>
            </a:r>
            <a:endParaRPr lang="en-GB" sz="2800" b="1" dirty="0">
              <a:solidFill>
                <a:srgbClr val="292929"/>
              </a:solidFill>
              <a:latin typeface="soh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B6B20-BC56-D341-809D-3237738E9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98" y="2700047"/>
            <a:ext cx="3334695" cy="1810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4A24A-A9B4-9F45-B053-DEBD5CE3C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981" y="2221990"/>
            <a:ext cx="2775119" cy="2414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46A48-8C7D-DE48-9E0F-7611DE4DE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097" y="4645888"/>
            <a:ext cx="3334695" cy="2066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BFBBE-B004-3047-ABD4-B03DE839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60" y="4335174"/>
            <a:ext cx="2001615" cy="14148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A252-6C87-C946-A595-67062AB4A5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967" y="2529121"/>
            <a:ext cx="2187202" cy="15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07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837E-BB6F-D34B-8D41-1D21C191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545A7-64E5-9F46-8A0C-0C078DCBA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C5249-AF4E-F941-A786-1DA3ACF0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031EC-B5BE-DE4A-80D2-68018A7F8375}"/>
              </a:ext>
            </a:extLst>
          </p:cNvPr>
          <p:cNvSpPr/>
          <p:nvPr/>
        </p:nvSpPr>
        <p:spPr>
          <a:xfrm>
            <a:off x="829071" y="2220294"/>
            <a:ext cx="8156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hlinkClick r:id="rId2"/>
              </a:rPr>
              <a:t>The Language of Actors - Vaughn Vernon</a:t>
            </a:r>
            <a:endParaRPr lang="en-GB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Hewitt, Meijer and Szyperski: The Actor Model (everything you wanted to know...)</a:t>
            </a:r>
            <a:endParaRPr lang="en-GB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AA57B-819A-384F-A6F6-6DDCC5276721}"/>
              </a:ext>
            </a:extLst>
          </p:cNvPr>
          <p:cNvSpPr/>
          <p:nvPr/>
        </p:nvSpPr>
        <p:spPr>
          <a:xfrm>
            <a:off x="832719" y="36078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hlinkClick r:id="rId4"/>
              </a:rPr>
              <a:t>Petabridge</a:t>
            </a:r>
            <a:endParaRPr lang="en-GB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hlinkClick r:id="rId5"/>
              </a:rPr>
              <a:t>Pluralisght</a:t>
            </a:r>
            <a:endParaRPr lang="en-GB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4768AE-3510-D84E-890A-B27809925A83}"/>
              </a:ext>
            </a:extLst>
          </p:cNvPr>
          <p:cNvSpPr/>
          <p:nvPr/>
        </p:nvSpPr>
        <p:spPr>
          <a:xfrm>
            <a:off x="832719" y="49315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Reactive Applications with Akka.NET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Reactive Messaging Patterns with the Actor Model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2B573-E51E-BA4D-A3C8-006AC04EABD2}"/>
              </a:ext>
            </a:extLst>
          </p:cNvPr>
          <p:cNvSpPr txBox="1"/>
          <p:nvPr/>
        </p:nvSpPr>
        <p:spPr>
          <a:xfrm>
            <a:off x="829071" y="169300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Videos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EE8D2-070E-624B-ACF8-86CBB8E1AF32}"/>
              </a:ext>
            </a:extLst>
          </p:cNvPr>
          <p:cNvSpPr txBox="1"/>
          <p:nvPr/>
        </p:nvSpPr>
        <p:spPr>
          <a:xfrm>
            <a:off x="829070" y="3166294"/>
            <a:ext cx="1477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Trainings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29B68-DB82-C54C-9586-5B09AFC3A5D9}"/>
              </a:ext>
            </a:extLst>
          </p:cNvPr>
          <p:cNvSpPr txBox="1"/>
          <p:nvPr/>
        </p:nvSpPr>
        <p:spPr>
          <a:xfrm>
            <a:off x="829070" y="4498141"/>
            <a:ext cx="105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2172316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A2BBD-2E97-0442-9851-DB54F3EB8A37}"/>
              </a:ext>
            </a:extLst>
          </p:cNvPr>
          <p:cNvSpPr/>
          <p:nvPr/>
        </p:nvSpPr>
        <p:spPr>
          <a:xfrm>
            <a:off x="4591593" y="1520577"/>
            <a:ext cx="3748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2"/>
              </a:rPr>
              <a:t>@credit - Traffic Control</a:t>
            </a:r>
            <a:endParaRPr lang="en-GB" sz="2800" b="1" dirty="0">
              <a:solidFill>
                <a:srgbClr val="292929"/>
              </a:solidFill>
              <a:latin typeface="sohn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4044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Triathlon simulation</a:t>
            </a:r>
            <a:endParaRPr lang="en-IT" sz="3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08CE1-6DFF-4E75-B826-13B575EA228D}"/>
              </a:ext>
            </a:extLst>
          </p:cNvPr>
          <p:cNvSpPr/>
          <p:nvPr/>
        </p:nvSpPr>
        <p:spPr>
          <a:xfrm>
            <a:off x="352301" y="2063862"/>
            <a:ext cx="4343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.net</a:t>
            </a:r>
            <a:r>
              <a:rPr lang="en-US" dirty="0"/>
              <a:t> Core Console Application + Akka.net 1.3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458E1-FDF4-44E9-96D6-147290D21FD6}"/>
              </a:ext>
            </a:extLst>
          </p:cNvPr>
          <p:cNvSpPr txBox="1"/>
          <p:nvPr/>
        </p:nvSpPr>
        <p:spPr>
          <a:xfrm>
            <a:off x="352301" y="3163135"/>
            <a:ext cx="11306299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ACTOR CREATION / ACTOR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ACTOR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STATE / THREAD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SCHEDULING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SUPERVISION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EXTEND AN ACTOR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193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2928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Triathlon Race</a:t>
            </a:r>
            <a:endParaRPr lang="en-IT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B6A8C-D23C-4971-BBE3-75ABE9C0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" y="2500161"/>
            <a:ext cx="10492740" cy="2958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6FEC6-8101-4E21-ABC9-CBE0BF09060D}"/>
              </a:ext>
            </a:extLst>
          </p:cNvPr>
          <p:cNvSpPr txBox="1"/>
          <p:nvPr/>
        </p:nvSpPr>
        <p:spPr>
          <a:xfrm>
            <a:off x="468965" y="3042162"/>
            <a:ext cx="130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Registration</a:t>
            </a:r>
          </a:p>
          <a:p>
            <a:r>
              <a:rPr lang="en-GB" dirty="0"/>
              <a:t>Bib Number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20EB21-1643-4C61-835B-56D806808E6C}"/>
              </a:ext>
            </a:extLst>
          </p:cNvPr>
          <p:cNvSpPr/>
          <p:nvPr/>
        </p:nvSpPr>
        <p:spPr>
          <a:xfrm>
            <a:off x="1832244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D7A3EB5-F7C4-4039-886D-F7FC8E78ED3D}"/>
              </a:ext>
            </a:extLst>
          </p:cNvPr>
          <p:cNvSpPr/>
          <p:nvPr/>
        </p:nvSpPr>
        <p:spPr>
          <a:xfrm>
            <a:off x="4746801" y="3203890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837DB8-F245-4A07-BD38-CB8DCFA13D3F}"/>
              </a:ext>
            </a:extLst>
          </p:cNvPr>
          <p:cNvSpPr/>
          <p:nvPr/>
        </p:nvSpPr>
        <p:spPr>
          <a:xfrm>
            <a:off x="5652931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CC57CCC-2CBA-4C73-8020-30E72DCB42AF}"/>
              </a:ext>
            </a:extLst>
          </p:cNvPr>
          <p:cNvSpPr/>
          <p:nvPr/>
        </p:nvSpPr>
        <p:spPr>
          <a:xfrm>
            <a:off x="7049655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91E7D7-3E95-4577-B5C4-DDAEE62FC5E3}"/>
              </a:ext>
            </a:extLst>
          </p:cNvPr>
          <p:cNvSpPr/>
          <p:nvPr/>
        </p:nvSpPr>
        <p:spPr>
          <a:xfrm>
            <a:off x="7879111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C22C89-2567-4337-A1F7-953E9C1410AA}"/>
              </a:ext>
            </a:extLst>
          </p:cNvPr>
          <p:cNvSpPr/>
          <p:nvPr/>
        </p:nvSpPr>
        <p:spPr>
          <a:xfrm>
            <a:off x="9369601" y="3200056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F530F4-4D26-4886-ACBF-B6CB898AE3C5}"/>
              </a:ext>
            </a:extLst>
          </p:cNvPr>
          <p:cNvSpPr/>
          <p:nvPr/>
        </p:nvSpPr>
        <p:spPr>
          <a:xfrm>
            <a:off x="3170017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52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19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Diagrams</a:t>
            </a:r>
            <a:endParaRPr lang="en-IT" sz="3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D17D4-E3B7-484F-BFCD-23D36C7D6307}"/>
              </a:ext>
            </a:extLst>
          </p:cNvPr>
          <p:cNvSpPr/>
          <p:nvPr/>
        </p:nvSpPr>
        <p:spPr>
          <a:xfrm>
            <a:off x="352301" y="2923002"/>
            <a:ext cx="10485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b="0" i="0" u="sng" strike="noStrike" kern="1200" baseline="0" dirty="0">
                <a:solidFill>
                  <a:srgbClr val="FFFFFF"/>
                </a:solidFill>
                <a:latin typeface="Century Gothic" panose="020B0502020202020204" pitchFamily="34" charset="0"/>
                <a:hlinkClick r:id="rId2"/>
              </a:rPr>
              <a:t>https://drive.google.com/file/d/1NwedDsuc15MudISMnSJMEBPMds7P6Xjx/view?usp=sharing</a:t>
            </a:r>
            <a:endParaRPr lang="en-GB" b="0" i="0" u="sng" strike="noStrike" kern="1200" baseline="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rtl="0"/>
            <a:endParaRPr lang="en-GB" b="0" i="0" u="none" strike="noStrike" kern="1200" baseline="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C3ACB-0668-4729-9CF3-00202E18144D}"/>
              </a:ext>
            </a:extLst>
          </p:cNvPr>
          <p:cNvSpPr/>
          <p:nvPr/>
        </p:nvSpPr>
        <p:spPr>
          <a:xfrm>
            <a:off x="352301" y="2252567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Actor hierarchy &amp; Message flow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2632393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3780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A real use </a:t>
            </a:r>
            <a:r>
              <a:rPr lang="en-US" sz="3600" b="1" dirty="0" err="1"/>
              <a:t>use</a:t>
            </a:r>
            <a:r>
              <a:rPr lang="en-US" sz="3600" b="1" dirty="0"/>
              <a:t> case</a:t>
            </a:r>
            <a:endParaRPr lang="en-IT" sz="3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D17D4-E3B7-484F-BFCD-23D36C7D6307}"/>
              </a:ext>
            </a:extLst>
          </p:cNvPr>
          <p:cNvSpPr/>
          <p:nvPr/>
        </p:nvSpPr>
        <p:spPr>
          <a:xfrm>
            <a:off x="352301" y="2923002"/>
            <a:ext cx="887691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sz="2800" b="0" i="0" u="none" strike="noStrike" kern="1200" baseline="0" dirty="0"/>
              <a:t>~ 160 000 users</a:t>
            </a:r>
          </a:p>
          <a:p>
            <a:pPr rtl="0"/>
            <a:endParaRPr lang="en-GB" dirty="0">
              <a:solidFill>
                <a:srgbClr val="CDE585"/>
              </a:solidFill>
            </a:endParaRPr>
          </a:p>
          <a:p>
            <a:r>
              <a:rPr lang="en-GB" sz="2800" b="0" i="0" u="none" strike="noStrike" kern="1200" baseline="0" dirty="0"/>
              <a:t>1</a:t>
            </a:r>
            <a:r>
              <a:rPr lang="en-GB" sz="2800" b="0" i="0" u="none" strike="noStrike" kern="1200" baseline="30000" dirty="0"/>
              <a:t>st</a:t>
            </a:r>
            <a:r>
              <a:rPr lang="en-GB" sz="2800" b="0" i="0" u="none" strike="noStrike" kern="1200" baseline="0" dirty="0"/>
              <a:t> POC – No Akka.net – No Concurrency = 8 users / sec ~</a:t>
            </a:r>
            <a:r>
              <a:rPr lang="en-GB" sz="1800" b="0" i="0" u="none" strike="noStrike" kern="1200" baseline="0" dirty="0">
                <a:solidFill>
                  <a:srgbClr val="CDE585"/>
                </a:solidFill>
              </a:rPr>
              <a:t> </a:t>
            </a:r>
            <a:r>
              <a:rPr lang="en-GB" sz="2800" b="0" i="0" u="none" strike="noStrike" kern="1200" baseline="0" dirty="0">
                <a:solidFill>
                  <a:srgbClr val="C05A0E"/>
                </a:solidFill>
              </a:rPr>
              <a:t>6h</a:t>
            </a:r>
            <a:endParaRPr lang="en-GB" sz="1800" b="0" i="0" u="none" strike="noStrike" kern="1200" baseline="0" dirty="0">
              <a:solidFill>
                <a:srgbClr val="C05A0E"/>
              </a:solidFill>
            </a:endParaRPr>
          </a:p>
          <a:p>
            <a:pPr rtl="0"/>
            <a:endParaRPr lang="en-GB" sz="1800" b="0" i="0" u="none" strike="noStrike" kern="1200" baseline="0" dirty="0">
              <a:solidFill>
                <a:srgbClr val="CDE585"/>
              </a:solidFill>
            </a:endParaRPr>
          </a:p>
          <a:p>
            <a:r>
              <a:rPr lang="en-GB" sz="2800" b="0" i="0" u="none" strike="noStrike" kern="1200" baseline="0" dirty="0"/>
              <a:t>2</a:t>
            </a:r>
            <a:r>
              <a:rPr lang="en-GB" sz="2800" b="0" i="0" u="none" strike="noStrike" kern="1200" baseline="30000" dirty="0"/>
              <a:t>nd</a:t>
            </a:r>
            <a:r>
              <a:rPr lang="en-GB" sz="2800" b="0" i="0" u="none" strike="noStrike" kern="1200" baseline="0" dirty="0"/>
              <a:t> POC – No Akka.net = 20 users / sec ~ </a:t>
            </a:r>
            <a:r>
              <a:rPr lang="en-GB" sz="2800" b="0" i="0" u="none" strike="noStrike" kern="1200" baseline="0" dirty="0">
                <a:solidFill>
                  <a:srgbClr val="BC9A17"/>
                </a:solidFill>
              </a:rPr>
              <a:t>2h+</a:t>
            </a:r>
            <a:endParaRPr lang="en-GB" sz="1800" b="0" i="0" u="none" strike="noStrike" kern="1200" baseline="0" dirty="0">
              <a:solidFill>
                <a:srgbClr val="BC9A17"/>
              </a:solidFill>
            </a:endParaRPr>
          </a:p>
          <a:p>
            <a:pPr rtl="0"/>
            <a:endParaRPr lang="en-GB" dirty="0">
              <a:solidFill>
                <a:srgbClr val="CDE585"/>
              </a:solidFill>
            </a:endParaRPr>
          </a:p>
          <a:p>
            <a:r>
              <a:rPr lang="en-GB" sz="2800" b="0" i="0" u="none" strike="noStrike" kern="1200" baseline="0" dirty="0"/>
              <a:t>3</a:t>
            </a:r>
            <a:r>
              <a:rPr lang="en-GB" sz="2800" b="0" i="0" u="none" strike="noStrike" kern="1200" baseline="30000" dirty="0"/>
              <a:t>rd</a:t>
            </a:r>
            <a:r>
              <a:rPr lang="en-GB" sz="2800" b="0" i="0" u="none" strike="noStrike" kern="1200" baseline="0" dirty="0"/>
              <a:t> POC - Akka.net = 50 users / sec ~</a:t>
            </a:r>
            <a:r>
              <a:rPr lang="en-GB" sz="1800" b="0" i="0" u="none" strike="noStrike" kern="1200" baseline="0" dirty="0">
                <a:solidFill>
                  <a:srgbClr val="CDE585"/>
                </a:solidFill>
              </a:rPr>
              <a:t> </a:t>
            </a:r>
            <a:r>
              <a:rPr lang="en-GB" sz="2800" b="0" i="0" u="none" strike="noStrike" kern="1200" baseline="0" dirty="0">
                <a:solidFill>
                  <a:srgbClr val="00B050"/>
                </a:solidFill>
              </a:rPr>
              <a:t>53m</a:t>
            </a:r>
            <a:endParaRPr lang="en-GB" sz="1800" b="0" i="0" u="none" strike="noStrike" kern="1200" baseline="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C3ACB-0668-4729-9CF3-00202E18144D}"/>
              </a:ext>
            </a:extLst>
          </p:cNvPr>
          <p:cNvSpPr/>
          <p:nvPr/>
        </p:nvSpPr>
        <p:spPr>
          <a:xfrm>
            <a:off x="352301" y="2252567"/>
            <a:ext cx="4217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User migration to azure b2c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1994998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411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1AEF-65B1-7F45-8F94-F4C6CF14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MULTITHREADING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F0B7-5FDD-DC4F-B612-B848B5A9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0736"/>
            <a:ext cx="11302409" cy="48156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MULTI-THREADING is </a:t>
            </a:r>
            <a:r>
              <a:rPr lang="en-GB" dirty="0">
                <a:solidFill>
                  <a:srgbClr val="FF0000"/>
                </a:solidFill>
              </a:rPr>
              <a:t>HARD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67E6-AF23-4A45-AD54-321C45A14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2010-C354-734F-8FA9-A7959F583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2054" name="Picture 6" descr="Martin Fowler (@martinfowler) | Twitter">
            <a:extLst>
              <a:ext uri="{FF2B5EF4-FFF2-40B4-BE49-F238E27FC236}">
                <a16:creationId xmlns:a16="http://schemas.microsoft.com/office/drawing/2014/main" id="{24B1A530-5187-4748-928C-0257C74B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51584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FBD14-5A3A-2E4F-9510-1B585CA84D22}"/>
              </a:ext>
            </a:extLst>
          </p:cNvPr>
          <p:cNvSpPr txBox="1"/>
          <p:nvPr/>
        </p:nvSpPr>
        <p:spPr>
          <a:xfrm>
            <a:off x="3156828" y="2200081"/>
            <a:ext cx="876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“I know just </a:t>
            </a:r>
            <a:r>
              <a:rPr lang="en-IT" sz="2800" b="1" dirty="0"/>
              <a:t>few programmers </a:t>
            </a:r>
            <a:r>
              <a:rPr lang="en-IT" sz="2800" dirty="0"/>
              <a:t>capable to write robust and efficent multi-threding code and </a:t>
            </a:r>
            <a:r>
              <a:rPr lang="en-IT" sz="2800" b="1" dirty="0"/>
              <a:t>I’m not one of those</a:t>
            </a:r>
            <a:r>
              <a:rPr lang="en-IT" sz="2800" dirty="0"/>
              <a:t>”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2CBF6-9873-A34A-8EE4-93CAD5B93A42}"/>
              </a:ext>
            </a:extLst>
          </p:cNvPr>
          <p:cNvSpPr txBox="1"/>
          <p:nvPr/>
        </p:nvSpPr>
        <p:spPr>
          <a:xfrm>
            <a:off x="3436025" y="3972210"/>
            <a:ext cx="82034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“Have you written real true multi-threading code? Is it right? you may be one of the few people who can confidently answer that question yes it’s correct because the actual assertion among multi-threading expert is that </a:t>
            </a:r>
            <a:r>
              <a:rPr lang="en-IT" sz="2800" b="1" dirty="0"/>
              <a:t>most multi-threading is wrong</a:t>
            </a:r>
            <a:r>
              <a:rPr lang="en-IT" sz="2800" dirty="0"/>
              <a:t>” </a:t>
            </a:r>
          </a:p>
        </p:txBody>
      </p:sp>
      <p:pic>
        <p:nvPicPr>
          <p:cNvPr id="4098" name="Picture 2" descr="Vaughn Vernon's Implementing Domain Driven Design Workshop | The Skills  Matter Blog">
            <a:extLst>
              <a:ext uri="{FF2B5EF4-FFF2-40B4-BE49-F238E27FC236}">
                <a16:creationId xmlns:a16="http://schemas.microsoft.com/office/drawing/2014/main" id="{321BF1B5-47E6-1B43-ADE5-53F93EF5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56391"/>
            <a:ext cx="2699628" cy="20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0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008F-6497-7A44-ADC7-14A55428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CONCURRENCY vs PARALLELISM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0E09A-8A98-624E-9A24-32C1DC8A3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0956-B6FA-5945-B85E-606FFC5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8EDD6-C76F-9F44-A23C-C5DF4989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2" y="1211522"/>
            <a:ext cx="5334000" cy="19016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723E3A-6BAF-7F4E-A0AF-66AC731ADA38}"/>
              </a:ext>
            </a:extLst>
          </p:cNvPr>
          <p:cNvSpPr/>
          <p:nvPr/>
        </p:nvSpPr>
        <p:spPr>
          <a:xfrm>
            <a:off x="7459803" y="5845932"/>
            <a:ext cx="3648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Rob Pike - ‘Concurrency Is Not Parallelism’</a:t>
            </a:r>
            <a:endParaRPr lang="en-GB" sz="1400" b="0" i="0" dirty="0">
              <a:solidFill>
                <a:srgbClr val="1A2E3B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4555B3-E08E-D540-BFB8-734FBD5B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55" y="1313856"/>
            <a:ext cx="5822664" cy="44689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73F325-B3A7-3B4D-B7E3-89999A277E12}"/>
              </a:ext>
            </a:extLst>
          </p:cNvPr>
          <p:cNvSpPr/>
          <p:nvPr/>
        </p:nvSpPr>
        <p:spPr>
          <a:xfrm>
            <a:off x="700952" y="3262143"/>
            <a:ext cx="490063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Concurrency vs.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Asynchronous vs. 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Non-blocking vs. Blocking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Deadlock vs. Starvation vs. Live-lock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Race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Non-blocking Guarantees (Progress Conditions)</a:t>
            </a:r>
          </a:p>
          <a:p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DF36B-5248-F34B-B15F-FE13F92E0048}"/>
              </a:ext>
            </a:extLst>
          </p:cNvPr>
          <p:cNvSpPr/>
          <p:nvPr/>
        </p:nvSpPr>
        <p:spPr>
          <a:xfrm>
            <a:off x="700952" y="5802160"/>
            <a:ext cx="4148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Akka.net</a:t>
            </a:r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 </a:t>
            </a:r>
            <a:r>
              <a:rPr lang="en-GB" sz="1400" dirty="0" err="1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intoduction</a:t>
            </a:r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 - Terminology and Concepts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8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manifesto</a:t>
            </a:r>
            <a:br>
              <a:rPr lang="en-IT" dirty="0"/>
            </a:b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8985599" y="6214964"/>
            <a:ext cx="2114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Roboto"/>
                <a:hlinkClick r:id="rId2"/>
              </a:rPr>
              <a:t>The Reactive Manifesto</a:t>
            </a:r>
            <a:endParaRPr lang="en-GB" sz="1400" b="0" i="0" dirty="0">
              <a:effectLst/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178A1-3944-AB45-A892-906FD0C1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9" y="1060174"/>
            <a:ext cx="11341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1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ACTOR-MODEL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8465326" y="6266055"/>
            <a:ext cx="2994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The Language of Actors</a:t>
            </a:r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D0CE6-DE35-684B-80FC-8B124ADF99D4}"/>
              </a:ext>
            </a:extLst>
          </p:cNvPr>
          <p:cNvSpPr txBox="1"/>
          <p:nvPr/>
        </p:nvSpPr>
        <p:spPr>
          <a:xfrm>
            <a:off x="747389" y="1135472"/>
            <a:ext cx="10941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If you were expecting a sexy or hype topic… sorry but that’s not the case…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1D9E3-ED67-6043-8AC9-F06A584D34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77680"/>
            <a:ext cx="1080000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0A45B2-1031-1A4C-90FA-CFA26C95B0EE}"/>
              </a:ext>
            </a:extLst>
          </p:cNvPr>
          <p:cNvSpPr txBox="1"/>
          <p:nvPr/>
        </p:nvSpPr>
        <p:spPr>
          <a:xfrm>
            <a:off x="373280" y="3095522"/>
            <a:ext cx="1247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Alan Kay</a:t>
            </a:r>
          </a:p>
          <a:p>
            <a:pPr algn="ctr"/>
            <a:r>
              <a:rPr lang="en-IT" sz="1600" dirty="0"/>
              <a:t>(Smalltalk)</a:t>
            </a:r>
          </a:p>
          <a:p>
            <a:pPr algn="ctr"/>
            <a:r>
              <a:rPr lang="en-IT" sz="2400" dirty="0"/>
              <a:t>1970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C6975-C467-094F-B02B-F42CF3A620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57" y="1977680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099B3-B764-C94C-A768-1995507CC3F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8713" y="1977680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A38395-0B19-CB45-BC8E-1CA7D150EF76}"/>
              </a:ext>
            </a:extLst>
          </p:cNvPr>
          <p:cNvSpPr txBox="1"/>
          <p:nvPr/>
        </p:nvSpPr>
        <p:spPr>
          <a:xfrm>
            <a:off x="4924883" y="3095522"/>
            <a:ext cx="1987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Joe Armstrong</a:t>
            </a:r>
          </a:p>
          <a:p>
            <a:pPr algn="ctr"/>
            <a:r>
              <a:rPr lang="en-IT" sz="1600" dirty="0"/>
              <a:t>(Erlang)</a:t>
            </a:r>
          </a:p>
          <a:p>
            <a:pPr algn="ctr"/>
            <a:r>
              <a:rPr lang="en-IT" sz="2400" dirty="0"/>
              <a:t>1986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5E5BF-6CA9-A844-BB7E-DEC30A90EC3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39469" y="1977680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0AF061-8254-5546-A00A-AA179CF10A00}"/>
              </a:ext>
            </a:extLst>
          </p:cNvPr>
          <p:cNvSpPr txBox="1"/>
          <p:nvPr/>
        </p:nvSpPr>
        <p:spPr>
          <a:xfrm>
            <a:off x="7532121" y="3095522"/>
            <a:ext cx="16946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Jonas Bonér</a:t>
            </a:r>
          </a:p>
          <a:p>
            <a:pPr algn="ctr"/>
            <a:r>
              <a:rPr lang="en-IT" sz="1600" dirty="0"/>
              <a:t>(Akka)</a:t>
            </a:r>
          </a:p>
          <a:p>
            <a:pPr algn="ctr"/>
            <a:r>
              <a:rPr lang="en-IT" sz="2400" dirty="0"/>
              <a:t>2009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2FDC92-3F61-F940-B6CF-560D48874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225" y="1977680"/>
            <a:ext cx="1080000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8F04F4-728D-4347-AF63-61BD02D0BE7A}"/>
              </a:ext>
            </a:extLst>
          </p:cNvPr>
          <p:cNvSpPr txBox="1"/>
          <p:nvPr/>
        </p:nvSpPr>
        <p:spPr>
          <a:xfrm>
            <a:off x="10055138" y="3095522"/>
            <a:ext cx="1570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José Vadim</a:t>
            </a:r>
          </a:p>
          <a:p>
            <a:pPr algn="ctr"/>
            <a:r>
              <a:rPr lang="en-IT" sz="1600" dirty="0"/>
              <a:t>(Elixir)</a:t>
            </a:r>
          </a:p>
          <a:p>
            <a:pPr algn="ctr"/>
            <a:r>
              <a:rPr lang="en-IT" sz="2400" dirty="0"/>
              <a:t>2011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F6C78-51EB-8A49-9DF3-06444A287571}"/>
              </a:ext>
            </a:extLst>
          </p:cNvPr>
          <p:cNvSpPr txBox="1"/>
          <p:nvPr/>
        </p:nvSpPr>
        <p:spPr>
          <a:xfrm>
            <a:off x="2606035" y="3095522"/>
            <a:ext cx="1578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Carl Hewitt</a:t>
            </a:r>
          </a:p>
          <a:p>
            <a:pPr algn="ctr"/>
            <a:r>
              <a:rPr lang="en-IT" sz="1600" dirty="0"/>
              <a:t>-MIT-</a:t>
            </a:r>
          </a:p>
          <a:p>
            <a:pPr algn="ctr"/>
            <a:r>
              <a:rPr lang="en-IT" sz="2400" dirty="0"/>
              <a:t>1973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6B1289-382C-7D40-99AE-D94A9CCE3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468" y="4223281"/>
            <a:ext cx="1080000" cy="10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3D19F0-4496-624C-9F57-AAC7A1DCEFB0}"/>
              </a:ext>
            </a:extLst>
          </p:cNvPr>
          <p:cNvSpPr txBox="1"/>
          <p:nvPr/>
        </p:nvSpPr>
        <p:spPr>
          <a:xfrm>
            <a:off x="7400835" y="5324407"/>
            <a:ext cx="2128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Aaron Stannard</a:t>
            </a:r>
          </a:p>
          <a:p>
            <a:pPr algn="ctr"/>
            <a:r>
              <a:rPr lang="en-IT" sz="1600" dirty="0"/>
              <a:t>(Akka.NET)</a:t>
            </a:r>
          </a:p>
          <a:p>
            <a:pPr algn="ctr"/>
            <a:r>
              <a:rPr lang="en-IT" sz="2400" dirty="0"/>
              <a:t>2014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90951107-124A-0C4E-8652-0229AB736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539066" y="4172740"/>
            <a:ext cx="3373477" cy="25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0E94-82F5-8C45-9434-CC8B4F7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locking vs non-blocking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E27181-8329-D44D-BAB7-DE9C09E8D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165" y="1975558"/>
            <a:ext cx="3981070" cy="32909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10D69-8ABF-2F4E-8626-10EAE736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A45CA-6336-364B-9B55-21F9EC927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7280D-8878-5E46-A555-E0B9A677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30" y="1976079"/>
            <a:ext cx="4219938" cy="32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3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SC_2019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2019" id="{47E55D8B-B568-4FDD-AFD2-D484CCD3B962}" vid="{26D40BA0-386C-4A25-BB54-922DA3B5DFDF}"/>
    </a:ext>
  </a:extLst>
</a:theme>
</file>

<file path=ppt/theme/theme2.xml><?xml version="1.0" encoding="utf-8"?>
<a:theme xmlns:a="http://schemas.openxmlformats.org/drawingml/2006/main" name="1_MSC_2019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2019" id="{47E55D8B-B568-4FDD-AFD2-D484CCD3B962}" vid="{26D40BA0-386C-4A25-BB54-922DA3B5DFDF}"/>
    </a:ext>
  </a:extLst>
</a:theme>
</file>

<file path=ppt/theme/theme3.xml><?xml version="1.0" encoding="utf-8"?>
<a:theme xmlns:a="http://schemas.openxmlformats.org/drawingml/2006/main" name="2_msc_2019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2019" id="{3C3BBCC1-499E-4B98-A7FB-EE60025BEF26}" vid="{F90AD47D-1C56-4CC7-80ED-494C7954B9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2106</Words>
  <Application>Microsoft Office PowerPoint</Application>
  <PresentationFormat>Widescreen</PresentationFormat>
  <Paragraphs>385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-apple-system</vt:lpstr>
      <vt:lpstr>Arial</vt:lpstr>
      <vt:lpstr>Arial Black</vt:lpstr>
      <vt:lpstr>Calibri</vt:lpstr>
      <vt:lpstr>Cambria</vt:lpstr>
      <vt:lpstr>Century Gothic</vt:lpstr>
      <vt:lpstr>Georgia</vt:lpstr>
      <vt:lpstr>Helvetica Neue</vt:lpstr>
      <vt:lpstr>Noto Serif</vt:lpstr>
      <vt:lpstr>PT Sans</vt:lpstr>
      <vt:lpstr>Roboto</vt:lpstr>
      <vt:lpstr>Segoe UI</vt:lpstr>
      <vt:lpstr>sohne</vt:lpstr>
      <vt:lpstr>MSC_2019</vt:lpstr>
      <vt:lpstr>1_MSC_2019</vt:lpstr>
      <vt:lpstr>2_msc_2019</vt:lpstr>
      <vt:lpstr>PowerPoint Presentation</vt:lpstr>
      <vt:lpstr>whoami</vt:lpstr>
      <vt:lpstr>How to communicate</vt:lpstr>
      <vt:lpstr>MULTI-THREADING</vt:lpstr>
      <vt:lpstr>MULTITHREADING</vt:lpstr>
      <vt:lpstr>CONCURRENCY vs PARALLELISM</vt:lpstr>
      <vt:lpstr>Reactive manifesto </vt:lpstr>
      <vt:lpstr>ACTOR-MODEL HISTORY</vt:lpstr>
      <vt:lpstr>Blocking vs non-blocking</vt:lpstr>
      <vt:lpstr>WHAT IS AN ACTOR</vt:lpstr>
      <vt:lpstr>WHAT IS AN ACTOR</vt:lpstr>
      <vt:lpstr>WHAT IS AN ACTOR</vt:lpstr>
      <vt:lpstr>WHAT IS AN ACTOR</vt:lpstr>
      <vt:lpstr>WHAT IS AN ACTOR</vt:lpstr>
      <vt:lpstr>Communication via direct asynchronous messaging</vt:lpstr>
      <vt:lpstr>State machines</vt:lpstr>
      <vt:lpstr>Lock-free concurrency</vt:lpstr>
      <vt:lpstr>Parallelism</vt:lpstr>
      <vt:lpstr>Actors come in systems</vt:lpstr>
      <vt:lpstr>Location transparency</vt:lpstr>
      <vt:lpstr>Supervision</vt:lpstr>
      <vt:lpstr>Communication model</vt:lpstr>
      <vt:lpstr>Pub/SUB</vt:lpstr>
      <vt:lpstr>PERSISTENCE</vt:lpstr>
      <vt:lpstr>STATEFUL BACKEND</vt:lpstr>
      <vt:lpstr>ROUTERS</vt:lpstr>
      <vt:lpstr>ACTOR CLUSTER</vt:lpstr>
      <vt:lpstr>NO OBSERVABILITY NO ACTOR</vt:lpstr>
      <vt:lpstr>NO TESTS NO PARTY</vt:lpstr>
      <vt:lpstr>we really need the actor model?</vt:lpstr>
      <vt:lpstr>actor model vs MESSAGING</vt:lpstr>
      <vt:lpstr>summary</vt:lpstr>
      <vt:lpstr>actor model vs MESSAGING</vt:lpstr>
      <vt:lpstr>actor model vs MESSAGING</vt:lpstr>
      <vt:lpstr>actor model &amp; COncurrency</vt:lpstr>
      <vt:lpstr>AKKA.NET</vt:lpstr>
      <vt:lpstr>FROM DDD TO ACTORs</vt:lpstr>
      <vt:lpstr>FROM DDD TO ACTORs</vt:lpstr>
      <vt:lpstr>FROM ACTORS TO K8s</vt:lpstr>
      <vt:lpstr>Actor model implementations</vt:lpstr>
      <vt:lpstr>DEMO</vt:lpstr>
      <vt:lpstr>REferences</vt:lpstr>
      <vt:lpstr>DEMO</vt:lpstr>
      <vt:lpstr>DEMO</vt:lpstr>
      <vt:lpstr>DEMO</vt:lpstr>
      <vt:lpstr>DEMO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2017-01-12T14:46:07Z</dcterms:created>
  <dcterms:modified xsi:type="dcterms:W3CDTF">2021-03-05T16:38:36Z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739E18E2-22B0-49BC-862A-37AC1845744E</vt:lpwstr>
  </property>
  <property fmtid="{D5CDD505-2E9C-101B-9397-08002B2CF9AE}" pid="3" name="ArticulatePath">
    <vt:lpwstr>msc_group_introduction_22052019 Cargo Only</vt:lpwstr>
  </property>
  <property fmtid="{D5CDD505-2E9C-101B-9397-08002B2CF9AE}" pid="4" name="MSIP_Label_1d38f7c5-8395-4346-97e3-960b3861d380_Enabled">
    <vt:lpwstr>False</vt:lpwstr>
  </property>
  <property fmtid="{D5CDD505-2E9C-101B-9397-08002B2CF9AE}" pid="5" name="MSIP_Label_1d38f7c5-8395-4346-97e3-960b3861d380_SiteId">
    <vt:lpwstr>088e9b00-ffd0-458e-bfa1-acf4c596d3cb</vt:lpwstr>
  </property>
  <property fmtid="{D5CDD505-2E9C-101B-9397-08002B2CF9AE}" pid="6" name="MSIP_Label_1d38f7c5-8395-4346-97e3-960b3861d380_Owner">
    <vt:lpwstr>katia.cipelli@msc.com</vt:lpwstr>
  </property>
  <property fmtid="{D5CDD505-2E9C-101B-9397-08002B2CF9AE}" pid="7" name="MSIP_Label_1d38f7c5-8395-4346-97e3-960b3861d380_SetDate">
    <vt:lpwstr>2020-10-26T13:50:04.5709233Z</vt:lpwstr>
  </property>
  <property fmtid="{D5CDD505-2E9C-101B-9397-08002B2CF9AE}" pid="8" name="MSIP_Label_1d38f7c5-8395-4346-97e3-960b3861d380_Name">
    <vt:lpwstr>Public</vt:lpwstr>
  </property>
  <property fmtid="{D5CDD505-2E9C-101B-9397-08002B2CF9AE}" pid="9" name="MSIP_Label_1d38f7c5-8395-4346-97e3-960b3861d380_Application">
    <vt:lpwstr>Microsoft Azure Information Protection</vt:lpwstr>
  </property>
  <property fmtid="{D5CDD505-2E9C-101B-9397-08002B2CF9AE}" pid="10" name="MSIP_Label_1d38f7c5-8395-4346-97e3-960b3861d380_Extended_MSFT_Method">
    <vt:lpwstr>Manual</vt:lpwstr>
  </property>
</Properties>
</file>